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</p:sldIdLst>
  <p:sldSz cy="10287000" cx="18288000"/>
  <p:notesSz cx="6858000" cy="9144000"/>
  <p:embeddedFontLst>
    <p:embeddedFont>
      <p:font typeface="Poppins"/>
      <p:bold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47" roundtripDataSignature="AMtx7mhh7PyCwfId0i1CW68dao1SEoqm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slide" Target="slides/slide39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46" Type="http://schemas.openxmlformats.org/officeDocument/2006/relationships/font" Target="fonts/Poppins-boldItalic.fntdata"/><Relationship Id="rId23" Type="http://schemas.openxmlformats.org/officeDocument/2006/relationships/slide" Target="slides/slide18.xml"/><Relationship Id="rId45" Type="http://schemas.openxmlformats.org/officeDocument/2006/relationships/font" Target="fonts/Poppins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customschemas.google.com/relationships/presentationmetadata" Target="meta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1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1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1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1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1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2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2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2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2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87723e78c4_0_109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387723e78c4_0_109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2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2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2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2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387723e78c4_0_20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g387723e78c4_0_200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3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3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3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3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33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465" name="Google Shape;465;p33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6" name="Google Shape;466;p3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all students have learned up to now. (Trains and transportation, team work, and engineering process.)</a:t>
            </a:r>
            <a:endParaRPr/>
          </a:p>
        </p:txBody>
      </p:sp>
      <p:sp>
        <p:nvSpPr>
          <p:cNvPr id="467" name="Google Shape;467;p33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33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3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p3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387723e78c4_0_229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g387723e78c4_0_229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2" name="Google Shape;492;p3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3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3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3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3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3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87723e78c4_0_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g387723e78c4_0_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56" name="Google Shape;156;g387723e78c4_0_0:notes"/>
          <p:cNvSpPr/>
          <p:nvPr>
            <p:ph idx="3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g387723e78c4_0_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Read questions with students before the video to set thinking.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Have students document as they are watching and learning throughout the video.</a:t>
            </a:r>
            <a:endParaRPr/>
          </a:p>
        </p:txBody>
      </p:sp>
      <p:sp>
        <p:nvSpPr>
          <p:cNvPr id="158" name="Google Shape;158;g387723e78c4_0_0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g387723e78c4_0_0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83" name="Google Shape;183;p7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Kahoot link: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https://create.kahoot.it/share/types-of-shipping-containers-and-their-uses/e4f96520-65cc-4c23-aea6-016e06fd5eab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Quizlet Live link: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https://quizlet.com/1050005990/types-of-shipping-containers-and-their-uses-flash-cards/?i=115ufs&amp;x=1jqt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Ensure iPads are connected beforehand and offer incentive to winning team.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185" name="Google Shape;185;p7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18" name="Google Shape;218;p9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p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30 min</a:t>
            </a:r>
            <a:endParaRPr/>
          </a:p>
        </p:txBody>
      </p:sp>
      <p:sp>
        <p:nvSpPr>
          <p:cNvPr id="220" name="Google Shape;220;p9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9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4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50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5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1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51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5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5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5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4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4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4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4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4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4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4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4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4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4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4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4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4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4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8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48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4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9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9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9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4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4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4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4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4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3.jpg"/><Relationship Id="rId5" Type="http://schemas.openxmlformats.org/officeDocument/2006/relationships/image" Target="../media/image2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Relationship Id="rId4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jpg"/><Relationship Id="rId4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19.png"/><Relationship Id="rId6" Type="http://schemas.openxmlformats.org/officeDocument/2006/relationships/image" Target="../media/image13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6.png"/><Relationship Id="rId6" Type="http://schemas.openxmlformats.org/officeDocument/2006/relationships/image" Target="../media/image2.png"/><Relationship Id="rId7" Type="http://schemas.openxmlformats.org/officeDocument/2006/relationships/image" Target="../media/image4.png"/><Relationship Id="rId8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22.png"/><Relationship Id="rId6" Type="http://schemas.openxmlformats.org/officeDocument/2006/relationships/image" Target="../media/image13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23.png"/><Relationship Id="rId6" Type="http://schemas.openxmlformats.org/officeDocument/2006/relationships/image" Target="../media/image13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21.png"/><Relationship Id="rId6" Type="http://schemas.openxmlformats.org/officeDocument/2006/relationships/image" Target="../media/image18.gif"/><Relationship Id="rId7" Type="http://schemas.openxmlformats.org/officeDocument/2006/relationships/image" Target="../media/image13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25.png"/><Relationship Id="rId6" Type="http://schemas.openxmlformats.org/officeDocument/2006/relationships/image" Target="../media/image2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27.png"/><Relationship Id="rId6" Type="http://schemas.openxmlformats.org/officeDocument/2006/relationships/image" Target="../media/image13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37.png"/><Relationship Id="rId6" Type="http://schemas.openxmlformats.org/officeDocument/2006/relationships/image" Target="../media/image13.gif"/><Relationship Id="rId7" Type="http://schemas.openxmlformats.org/officeDocument/2006/relationships/image" Target="../media/image2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32.png"/><Relationship Id="rId6" Type="http://schemas.openxmlformats.org/officeDocument/2006/relationships/image" Target="../media/image31.gif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39.png"/><Relationship Id="rId6" Type="http://schemas.openxmlformats.org/officeDocument/2006/relationships/image" Target="../media/image3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30.png"/><Relationship Id="rId6" Type="http://schemas.openxmlformats.org/officeDocument/2006/relationships/image" Target="../media/image29.png"/><Relationship Id="rId7" Type="http://schemas.openxmlformats.org/officeDocument/2006/relationships/image" Target="../media/image13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39.png"/><Relationship Id="rId6" Type="http://schemas.openxmlformats.org/officeDocument/2006/relationships/image" Target="../media/image3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3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39.png"/><Relationship Id="rId6" Type="http://schemas.openxmlformats.org/officeDocument/2006/relationships/image" Target="../media/image3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2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hyperlink" Target="http://www.youtube.com/watch?v=qU-_otA075A" TargetMode="External"/><Relationship Id="rId6" Type="http://schemas.openxmlformats.org/officeDocument/2006/relationships/image" Target="../media/image3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1.jpg"/><Relationship Id="rId5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15014785" y="4195536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4"/>
                </a:lnTo>
                <a:lnTo>
                  <a:pt x="0" y="53226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1" name="Google Shape;91;p1"/>
          <p:cNvGrpSpPr/>
          <p:nvPr/>
        </p:nvGrpSpPr>
        <p:grpSpPr>
          <a:xfrm>
            <a:off x="1607836" y="3410520"/>
            <a:ext cx="15072329" cy="5153313"/>
            <a:chOff x="0" y="-762000"/>
            <a:chExt cx="20096438" cy="6871083"/>
          </a:xfrm>
        </p:grpSpPr>
        <p:sp>
          <p:nvSpPr>
            <p:cNvPr id="92" name="Google Shape;92;p1"/>
            <p:cNvSpPr txBox="1"/>
            <p:nvPr/>
          </p:nvSpPr>
          <p:spPr>
            <a:xfrm>
              <a:off x="328449" y="-762000"/>
              <a:ext cx="19439541" cy="55104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8447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Day 1</a:t>
              </a:r>
              <a:endParaRPr/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0" y="4625685"/>
              <a:ext cx="20096438" cy="14833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45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>
                  <a:solidFill>
                    <a:srgbClr val="EC4F29"/>
                  </a:solidFill>
                  <a:latin typeface="Arial"/>
                  <a:ea typeface="Arial"/>
                  <a:cs typeface="Arial"/>
                  <a:sym typeface="Arial"/>
                </a:rPr>
                <a:t>WELCOME ABOARD!</a:t>
              </a: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0"/>
          <p:cNvSpPr txBox="1"/>
          <p:nvPr/>
        </p:nvSpPr>
        <p:spPr>
          <a:xfrm>
            <a:off x="3086646" y="2575422"/>
            <a:ext cx="12925202" cy="14975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6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Let’s Reflect...</a:t>
            </a:r>
            <a:endParaRPr/>
          </a:p>
        </p:txBody>
      </p:sp>
      <p:sp>
        <p:nvSpPr>
          <p:cNvPr id="255" name="Google Shape;255;p10"/>
          <p:cNvSpPr txBox="1"/>
          <p:nvPr/>
        </p:nvSpPr>
        <p:spPr>
          <a:xfrm>
            <a:off x="762000" y="3543300"/>
            <a:ext cx="17953566" cy="59743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42005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worked for your group? What didn’t? How did you know?</a:t>
            </a:r>
            <a:endParaRPr/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was challenging? How did you deal with those challenges?</a:t>
            </a:r>
            <a:endParaRPr/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do you feel about your finished tower?</a:t>
            </a:r>
            <a:endParaRPr/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does this activity demonstrate how to work in a team?</a:t>
            </a:r>
            <a:endParaRPr/>
          </a:p>
          <a:p>
            <a:pPr indent="0" lvl="0" marL="0" marR="0" rtl="0" algn="l">
              <a:lnSpc>
                <a:spcPct val="173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1"/>
          <p:cNvSpPr txBox="1"/>
          <p:nvPr/>
        </p:nvSpPr>
        <p:spPr>
          <a:xfrm>
            <a:off x="0" y="3543173"/>
            <a:ext cx="18288000" cy="39011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62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is Engineering?</a:t>
            </a:r>
            <a:endParaRPr/>
          </a:p>
          <a:p>
            <a:pPr indent="0" lvl="0" marL="0" marR="0" rtl="0" algn="ctr">
              <a:lnSpc>
                <a:spcPct val="129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72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Think, Pair, Share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2"/>
          <p:cNvSpPr txBox="1"/>
          <p:nvPr/>
        </p:nvSpPr>
        <p:spPr>
          <a:xfrm>
            <a:off x="0" y="1995724"/>
            <a:ext cx="18288000" cy="1175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2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Is…</a:t>
            </a:r>
            <a:endParaRPr/>
          </a:p>
        </p:txBody>
      </p:sp>
      <p:sp>
        <p:nvSpPr>
          <p:cNvPr id="270" name="Google Shape;270;p12"/>
          <p:cNvSpPr txBox="1"/>
          <p:nvPr/>
        </p:nvSpPr>
        <p:spPr>
          <a:xfrm>
            <a:off x="1371600" y="3771900"/>
            <a:ext cx="16078200" cy="4924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6570" lvl="1" marL="99314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Engineering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is the application of science and mathematics to improve society.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96570" lvl="1" marL="99314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Engineers exist to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design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construct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operate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or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maintain systems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devices that drive our society, making them as effective and efficient as possible.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96570" lvl="1" marL="99314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Bottom line: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Engineering is problem solving.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3"/>
          <p:cNvSpPr txBox="1"/>
          <p:nvPr/>
        </p:nvSpPr>
        <p:spPr>
          <a:xfrm>
            <a:off x="1219200" y="4381500"/>
            <a:ext cx="8686800" cy="261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Strong STEM background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Effective communication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Effective Listening Skills</a:t>
            </a:r>
            <a:endParaRPr/>
          </a:p>
        </p:txBody>
      </p:sp>
      <p:sp>
        <p:nvSpPr>
          <p:cNvPr id="278" name="Google Shape;278;p13"/>
          <p:cNvSpPr txBox="1"/>
          <p:nvPr/>
        </p:nvSpPr>
        <p:spPr>
          <a:xfrm>
            <a:off x="0" y="2628900"/>
            <a:ext cx="18288000" cy="10032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79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Characteristics of Engineering:</a:t>
            </a:r>
            <a:endParaRPr/>
          </a:p>
        </p:txBody>
      </p:sp>
      <p:sp>
        <p:nvSpPr>
          <p:cNvPr id="279" name="Google Shape;279;p13"/>
          <p:cNvSpPr txBox="1"/>
          <p:nvPr/>
        </p:nvSpPr>
        <p:spPr>
          <a:xfrm>
            <a:off x="9906000" y="4533900"/>
            <a:ext cx="7900983" cy="261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Creativity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Team Player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 Solver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4"/>
          <p:cNvSpPr txBox="1"/>
          <p:nvPr/>
        </p:nvSpPr>
        <p:spPr>
          <a:xfrm>
            <a:off x="391503" y="35504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Trackside Theory 121</a:t>
            </a:r>
            <a:endParaRPr/>
          </a:p>
        </p:txBody>
      </p:sp>
      <p:sp>
        <p:nvSpPr>
          <p:cNvPr id="287" name="Google Shape;287;p14"/>
          <p:cNvSpPr txBox="1"/>
          <p:nvPr/>
        </p:nvSpPr>
        <p:spPr>
          <a:xfrm>
            <a:off x="1028700" y="6286500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Principles in Action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5"/>
          <p:cNvSpPr/>
          <p:nvPr/>
        </p:nvSpPr>
        <p:spPr>
          <a:xfrm>
            <a:off x="11721637" y="1691549"/>
            <a:ext cx="5654087" cy="6903914"/>
          </a:xfrm>
          <a:custGeom>
            <a:rect b="b" l="l" r="r" t="t"/>
            <a:pathLst>
              <a:path extrusionOk="0" h="7935533" w="6832733">
                <a:moveTo>
                  <a:pt x="0" y="0"/>
                </a:moveTo>
                <a:lnTo>
                  <a:pt x="6832734" y="0"/>
                </a:lnTo>
                <a:lnTo>
                  <a:pt x="6832734" y="7935533"/>
                </a:lnTo>
                <a:lnTo>
                  <a:pt x="0" y="79355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15"/>
          <p:cNvSpPr txBox="1"/>
          <p:nvPr/>
        </p:nvSpPr>
        <p:spPr>
          <a:xfrm>
            <a:off x="-145982" y="3354717"/>
            <a:ext cx="11345871" cy="3151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6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</a:t>
            </a:r>
            <a:endParaRPr/>
          </a:p>
          <a:p>
            <a:pPr indent="0" lvl="0" marL="0" marR="0" rtl="0" algn="ctr">
              <a:lnSpc>
                <a:spcPct val="146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  <a:endParaRPr/>
          </a:p>
        </p:txBody>
      </p:sp>
      <p:sp>
        <p:nvSpPr>
          <p:cNvPr id="296" name="Google Shape;296;p15"/>
          <p:cNvSpPr txBox="1"/>
          <p:nvPr/>
        </p:nvSpPr>
        <p:spPr>
          <a:xfrm>
            <a:off x="11626825" y="8810950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1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16"/>
          <p:cNvSpPr txBox="1"/>
          <p:nvPr/>
        </p:nvSpPr>
        <p:spPr>
          <a:xfrm>
            <a:off x="391503" y="33218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Signals and Systems 131</a:t>
            </a:r>
            <a:endParaRPr/>
          </a:p>
        </p:txBody>
      </p:sp>
      <p:sp>
        <p:nvSpPr>
          <p:cNvPr id="304" name="Google Shape;304;p16"/>
          <p:cNvSpPr txBox="1"/>
          <p:nvPr/>
        </p:nvSpPr>
        <p:spPr>
          <a:xfrm>
            <a:off x="1028700" y="6210300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Robotics and Code Lab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7"/>
          <p:cNvSpPr txBox="1"/>
          <p:nvPr/>
        </p:nvSpPr>
        <p:spPr>
          <a:xfrm>
            <a:off x="3371093" y="1818098"/>
            <a:ext cx="10776342" cy="13917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38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Roles </a:t>
            </a:r>
            <a:endParaRPr/>
          </a:p>
        </p:txBody>
      </p:sp>
      <p:sp>
        <p:nvSpPr>
          <p:cNvPr id="312" name="Google Shape;312;p17"/>
          <p:cNvSpPr txBox="1"/>
          <p:nvPr/>
        </p:nvSpPr>
        <p:spPr>
          <a:xfrm>
            <a:off x="2958439" y="3924300"/>
            <a:ext cx="12371121" cy="39124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Lead Engineer (communicates with teacher)</a:t>
            </a:r>
            <a:endParaRPr/>
          </a:p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Systems Engineer (iPad)</a:t>
            </a:r>
            <a:endParaRPr/>
          </a:p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Mechanical Engineer (keeps parts organized)</a:t>
            </a:r>
            <a:endParaRPr/>
          </a:p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Mechatronics Engineer (builder)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8"/>
          <p:cNvSpPr/>
          <p:nvPr/>
        </p:nvSpPr>
        <p:spPr>
          <a:xfrm>
            <a:off x="8991861" y="17955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8"/>
          <p:cNvSpPr txBox="1"/>
          <p:nvPr/>
        </p:nvSpPr>
        <p:spPr>
          <a:xfrm>
            <a:off x="1411117" y="2748462"/>
            <a:ext cx="7375629" cy="4488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find this icon on your iPad.</a:t>
            </a:r>
            <a:endParaRPr/>
          </a:p>
        </p:txBody>
      </p:sp>
      <p:sp>
        <p:nvSpPr>
          <p:cNvPr id="321" name="Google Shape;321;p18"/>
          <p:cNvSpPr txBox="1"/>
          <p:nvPr/>
        </p:nvSpPr>
        <p:spPr>
          <a:xfrm>
            <a:off x="10264300" y="8508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9"/>
          <p:cNvSpPr/>
          <p:nvPr/>
        </p:nvSpPr>
        <p:spPr>
          <a:xfrm>
            <a:off x="4890852" y="1490348"/>
            <a:ext cx="8506297" cy="8051695"/>
          </a:xfrm>
          <a:custGeom>
            <a:rect b="b" l="l" r="r" t="t"/>
            <a:pathLst>
              <a:path extrusionOk="0" h="8051695" w="8506297">
                <a:moveTo>
                  <a:pt x="0" y="0"/>
                </a:moveTo>
                <a:lnTo>
                  <a:pt x="8506296" y="0"/>
                </a:lnTo>
                <a:lnTo>
                  <a:pt x="8506296" y="8051695"/>
                </a:lnTo>
                <a:lnTo>
                  <a:pt x="0" y="80516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9" name="Google Shape;329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80046" y="6900374"/>
            <a:ext cx="4366396" cy="264167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9"/>
          <p:cNvSpPr txBox="1"/>
          <p:nvPr/>
        </p:nvSpPr>
        <p:spPr>
          <a:xfrm>
            <a:off x="10324750" y="90440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0" name="Google Shape;100;p2"/>
          <p:cNvGrpSpPr/>
          <p:nvPr/>
        </p:nvGrpSpPr>
        <p:grpSpPr>
          <a:xfrm>
            <a:off x="678464" y="1742060"/>
            <a:ext cx="16931074" cy="7516240"/>
            <a:chOff x="0" y="-201206"/>
            <a:chExt cx="22574766" cy="10021654"/>
          </a:xfrm>
        </p:grpSpPr>
        <p:grpSp>
          <p:nvGrpSpPr>
            <p:cNvPr id="101" name="Google Shape;101;p2"/>
            <p:cNvGrpSpPr/>
            <p:nvPr/>
          </p:nvGrpSpPr>
          <p:grpSpPr>
            <a:xfrm>
              <a:off x="0" y="-201206"/>
              <a:ext cx="22574763" cy="3950415"/>
              <a:chOff x="0" y="-38100"/>
              <a:chExt cx="4274726" cy="748045"/>
            </a:xfrm>
          </p:grpSpPr>
          <p:sp>
            <p:nvSpPr>
              <p:cNvPr id="102" name="Google Shape;102;p2"/>
              <p:cNvSpPr/>
              <p:nvPr/>
            </p:nvSpPr>
            <p:spPr>
              <a:xfrm>
                <a:off x="0" y="0"/>
                <a:ext cx="4274726" cy="709945"/>
              </a:xfrm>
              <a:custGeom>
                <a:rect b="b" l="l" r="r" t="t"/>
                <a:pathLst>
                  <a:path extrusionOk="0" h="709945" w="4274726">
                    <a:moveTo>
                      <a:pt x="24327" y="0"/>
                    </a:moveTo>
                    <a:lnTo>
                      <a:pt x="4250399" y="0"/>
                    </a:lnTo>
                    <a:cubicBezTo>
                      <a:pt x="4263834" y="0"/>
                      <a:pt x="4274726" y="10891"/>
                      <a:pt x="4274726" y="24327"/>
                    </a:cubicBezTo>
                    <a:lnTo>
                      <a:pt x="4274726" y="685618"/>
                    </a:lnTo>
                    <a:cubicBezTo>
                      <a:pt x="4274726" y="692070"/>
                      <a:pt x="4272163" y="698258"/>
                      <a:pt x="4267601" y="702820"/>
                    </a:cubicBezTo>
                    <a:cubicBezTo>
                      <a:pt x="4263039" y="707382"/>
                      <a:pt x="4256851" y="709945"/>
                      <a:pt x="4250399" y="709945"/>
                    </a:cubicBezTo>
                    <a:lnTo>
                      <a:pt x="24327" y="709945"/>
                    </a:lnTo>
                    <a:cubicBezTo>
                      <a:pt x="10891" y="709945"/>
                      <a:pt x="0" y="699054"/>
                      <a:pt x="0" y="685618"/>
                    </a:cubicBezTo>
                    <a:lnTo>
                      <a:pt x="0" y="24327"/>
                    </a:lnTo>
                    <a:cubicBezTo>
                      <a:pt x="0" y="10891"/>
                      <a:pt x="10891" y="0"/>
                      <a:pt x="243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03;p2"/>
              <p:cNvSpPr txBox="1"/>
              <p:nvPr/>
            </p:nvSpPr>
            <p:spPr>
              <a:xfrm>
                <a:off x="0" y="-38100"/>
                <a:ext cx="4274726" cy="7480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" name="Google Shape;104;p2"/>
            <p:cNvGrpSpPr/>
            <p:nvPr/>
          </p:nvGrpSpPr>
          <p:grpSpPr>
            <a:xfrm>
              <a:off x="0" y="3998856"/>
              <a:ext cx="5231769" cy="5821592"/>
              <a:chOff x="0" y="-38100"/>
              <a:chExt cx="2025441" cy="2253788"/>
            </a:xfrm>
          </p:grpSpPr>
          <p:sp>
            <p:nvSpPr>
              <p:cNvPr id="105" name="Google Shape;105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7" name="Google Shape;107;p2"/>
            <p:cNvGrpSpPr/>
            <p:nvPr/>
          </p:nvGrpSpPr>
          <p:grpSpPr>
            <a:xfrm>
              <a:off x="5780999" y="3998856"/>
              <a:ext cx="5231769" cy="5821592"/>
              <a:chOff x="0" y="-38100"/>
              <a:chExt cx="2025441" cy="2253788"/>
            </a:xfrm>
          </p:grpSpPr>
          <p:sp>
            <p:nvSpPr>
              <p:cNvPr id="108" name="Google Shape;108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0" name="Google Shape;110;p2"/>
            <p:cNvGrpSpPr/>
            <p:nvPr/>
          </p:nvGrpSpPr>
          <p:grpSpPr>
            <a:xfrm>
              <a:off x="11561998" y="3998856"/>
              <a:ext cx="5231769" cy="5821592"/>
              <a:chOff x="0" y="-38100"/>
              <a:chExt cx="2025441" cy="2253788"/>
            </a:xfrm>
          </p:grpSpPr>
          <p:sp>
            <p:nvSpPr>
              <p:cNvPr id="111" name="Google Shape;111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" name="Google Shape;113;p2"/>
            <p:cNvGrpSpPr/>
            <p:nvPr/>
          </p:nvGrpSpPr>
          <p:grpSpPr>
            <a:xfrm>
              <a:off x="17342997" y="3998856"/>
              <a:ext cx="5231769" cy="5821592"/>
              <a:chOff x="0" y="-38100"/>
              <a:chExt cx="2025441" cy="2253788"/>
            </a:xfrm>
          </p:grpSpPr>
          <p:sp>
            <p:nvSpPr>
              <p:cNvPr id="114" name="Google Shape;114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6" name="Google Shape;116;p2"/>
            <p:cNvSpPr/>
            <p:nvPr/>
          </p:nvSpPr>
          <p:spPr>
            <a:xfrm>
              <a:off x="1554174" y="4585402"/>
              <a:ext cx="2123417" cy="1961507"/>
            </a:xfrm>
            <a:custGeom>
              <a:rect b="b" l="l" r="r" t="t"/>
              <a:pathLst>
                <a:path extrusionOk="0" h="1961507" w="2123417">
                  <a:moveTo>
                    <a:pt x="0" y="0"/>
                  </a:moveTo>
                  <a:lnTo>
                    <a:pt x="2123418" y="0"/>
                  </a:lnTo>
                  <a:lnTo>
                    <a:pt x="2123418" y="1961507"/>
                  </a:lnTo>
                  <a:lnTo>
                    <a:pt x="0" y="196150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6944415" y="4292391"/>
              <a:ext cx="2438840" cy="2438840"/>
            </a:xfrm>
            <a:custGeom>
              <a:rect b="b" l="l" r="r" t="t"/>
              <a:pathLst>
                <a:path extrusionOk="0" h="2438840" w="2438840">
                  <a:moveTo>
                    <a:pt x="0" y="0"/>
                  </a:moveTo>
                  <a:lnTo>
                    <a:pt x="2438840" y="0"/>
                  </a:lnTo>
                  <a:lnTo>
                    <a:pt x="2438840" y="2438840"/>
                  </a:lnTo>
                  <a:lnTo>
                    <a:pt x="0" y="24388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8" name="Google Shape;118;p2"/>
            <p:cNvGrpSpPr/>
            <p:nvPr/>
          </p:nvGrpSpPr>
          <p:grpSpPr>
            <a:xfrm>
              <a:off x="13119213" y="4249175"/>
              <a:ext cx="1860434" cy="3543033"/>
              <a:chOff x="0" y="0"/>
              <a:chExt cx="8636000" cy="16446500"/>
            </a:xfrm>
          </p:grpSpPr>
          <p:sp>
            <p:nvSpPr>
              <p:cNvPr id="119" name="Google Shape;119;p2"/>
              <p:cNvSpPr/>
              <p:nvPr/>
            </p:nvSpPr>
            <p:spPr>
              <a:xfrm>
                <a:off x="410210" y="2449830"/>
                <a:ext cx="7754620" cy="9692640"/>
              </a:xfrm>
              <a:custGeom>
                <a:rect b="b" l="l" r="r" t="t"/>
                <a:pathLst>
                  <a:path extrusionOk="0" h="9692640" w="7754620">
                    <a:moveTo>
                      <a:pt x="0" y="0"/>
                    </a:moveTo>
                    <a:lnTo>
                      <a:pt x="7754620" y="0"/>
                    </a:lnTo>
                    <a:lnTo>
                      <a:pt x="7754620" y="9692640"/>
                    </a:lnTo>
                    <a:lnTo>
                      <a:pt x="0" y="9692640"/>
                    </a:lnTo>
                    <a:close/>
                  </a:path>
                </a:pathLst>
              </a:custGeom>
              <a:blipFill rotWithShape="1">
                <a:blip r:embed="rId7">
                  <a:alphaModFix/>
                </a:blip>
                <a:stretch>
                  <a:fillRect b="0" l="-18539" r="-54870" t="0"/>
                </a:stretch>
              </a:blip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0" y="0"/>
                <a:ext cx="8636000" cy="16446500"/>
              </a:xfrm>
              <a:custGeom>
                <a:rect b="b" l="l" r="r" t="t"/>
                <a:pathLst>
                  <a:path extrusionOk="0" h="16446500" w="8636000">
                    <a:moveTo>
                      <a:pt x="0" y="0"/>
                    </a:moveTo>
                    <a:lnTo>
                      <a:pt x="8636000" y="0"/>
                    </a:lnTo>
                    <a:lnTo>
                      <a:pt x="8636000" y="16446500"/>
                    </a:lnTo>
                    <a:lnTo>
                      <a:pt x="0" y="1644650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1" name="Google Shape;121;p2"/>
            <p:cNvSpPr/>
            <p:nvPr/>
          </p:nvSpPr>
          <p:spPr>
            <a:xfrm>
              <a:off x="18335193" y="4497007"/>
              <a:ext cx="3247374" cy="2029609"/>
            </a:xfrm>
            <a:custGeom>
              <a:rect b="b" l="l" r="r" t="t"/>
              <a:pathLst>
                <a:path extrusionOk="0" h="2029609" w="3247374">
                  <a:moveTo>
                    <a:pt x="0" y="0"/>
                  </a:moveTo>
                  <a:lnTo>
                    <a:pt x="3247374" y="0"/>
                  </a:lnTo>
                  <a:lnTo>
                    <a:pt x="3247374" y="2029609"/>
                  </a:lnTo>
                  <a:lnTo>
                    <a:pt x="0" y="20296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"/>
            <p:cNvSpPr txBox="1"/>
            <p:nvPr/>
          </p:nvSpPr>
          <p:spPr>
            <a:xfrm>
              <a:off x="3935817" y="2094072"/>
              <a:ext cx="14703130" cy="11757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rgbClr val="1A1A1A"/>
                  </a:solidFill>
                  <a:latin typeface="Poppins"/>
                  <a:ea typeface="Poppins"/>
                  <a:cs typeface="Poppins"/>
                  <a:sym typeface="Poppins"/>
                </a:rPr>
                <a:t>Safety</a:t>
              </a: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and </a:t>
              </a:r>
              <a:r>
                <a:rPr b="1" lang="en-US" sz="2400">
                  <a:solidFill>
                    <a:srgbClr val="1A1A1A"/>
                  </a:solidFill>
                  <a:latin typeface="Poppins"/>
                  <a:ea typeface="Poppins"/>
                  <a:cs typeface="Poppins"/>
                  <a:sym typeface="Poppins"/>
                </a:rPr>
                <a:t>respect </a:t>
              </a: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is our priority, please adhere to the following rules so that we can have a fun and engaging experience.</a:t>
              </a:r>
              <a:endParaRPr/>
            </a:p>
          </p:txBody>
        </p:sp>
        <p:sp>
          <p:nvSpPr>
            <p:cNvPr id="123" name="Google Shape;123;p2"/>
            <p:cNvSpPr txBox="1"/>
            <p:nvPr/>
          </p:nvSpPr>
          <p:spPr>
            <a:xfrm>
              <a:off x="3186637" y="416996"/>
              <a:ext cx="16201490" cy="14191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82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Housekeeping Rules</a:t>
              </a:r>
              <a:endParaRPr/>
            </a:p>
          </p:txBody>
        </p:sp>
        <p:sp>
          <p:nvSpPr>
            <p:cNvPr id="124" name="Google Shape;124;p2"/>
            <p:cNvSpPr txBox="1"/>
            <p:nvPr/>
          </p:nvSpPr>
          <p:spPr>
            <a:xfrm>
              <a:off x="278235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Must wear designated shirt every day.</a:t>
              </a:r>
              <a:endParaRPr/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6059233" y="6882659"/>
              <a:ext cx="4675296" cy="11406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Restroom only when accompanied by an adult. </a:t>
              </a:r>
              <a:endParaRPr/>
            </a:p>
          </p:txBody>
        </p:sp>
        <p:sp>
          <p:nvSpPr>
            <p:cNvPr id="126" name="Google Shape;126;p2"/>
            <p:cNvSpPr txBox="1"/>
            <p:nvPr/>
          </p:nvSpPr>
          <p:spPr>
            <a:xfrm>
              <a:off x="11565617" y="7714639"/>
              <a:ext cx="5228147" cy="17401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Use of electronic devices is only for instructional purposes.</a:t>
              </a:r>
              <a:endParaRPr/>
            </a:p>
          </p:txBody>
        </p:sp>
        <p:sp>
          <p:nvSpPr>
            <p:cNvPr id="127" name="Google Shape;127;p2"/>
            <p:cNvSpPr txBox="1"/>
            <p:nvPr/>
          </p:nvSpPr>
          <p:spPr>
            <a:xfrm>
              <a:off x="17621232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Be active, engaged, and participate in your group. </a:t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2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20"/>
          <p:cNvSpPr/>
          <p:nvPr/>
        </p:nvSpPr>
        <p:spPr>
          <a:xfrm>
            <a:off x="5076687" y="1503620"/>
            <a:ext cx="8436643" cy="7928613"/>
          </a:xfrm>
          <a:custGeom>
            <a:rect b="b" l="l" r="r" t="t"/>
            <a:pathLst>
              <a:path extrusionOk="0" h="7928613" w="8436643">
                <a:moveTo>
                  <a:pt x="0" y="0"/>
                </a:moveTo>
                <a:lnTo>
                  <a:pt x="8436643" y="0"/>
                </a:lnTo>
                <a:lnTo>
                  <a:pt x="8436643" y="7928613"/>
                </a:lnTo>
                <a:lnTo>
                  <a:pt x="0" y="792861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8" name="Google Shape;338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40616" y="6059531"/>
            <a:ext cx="5574714" cy="3372702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20"/>
          <p:cNvSpPr txBox="1"/>
          <p:nvPr/>
        </p:nvSpPr>
        <p:spPr>
          <a:xfrm>
            <a:off x="9689975" y="92034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2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21"/>
          <p:cNvSpPr/>
          <p:nvPr/>
        </p:nvSpPr>
        <p:spPr>
          <a:xfrm>
            <a:off x="3663046" y="1706350"/>
            <a:ext cx="12141779" cy="6874301"/>
          </a:xfrm>
          <a:custGeom>
            <a:rect b="b" l="l" r="r" t="t"/>
            <a:pathLst>
              <a:path extrusionOk="0" h="6874301" w="12141779">
                <a:moveTo>
                  <a:pt x="0" y="0"/>
                </a:moveTo>
                <a:lnTo>
                  <a:pt x="12141779" y="0"/>
                </a:lnTo>
                <a:lnTo>
                  <a:pt x="12141779" y="6874300"/>
                </a:lnTo>
                <a:lnTo>
                  <a:pt x="0" y="6874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7" name="Google Shape;347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3046" y="4786391"/>
            <a:ext cx="6900352" cy="4174713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21"/>
          <p:cNvSpPr txBox="1"/>
          <p:nvPr/>
        </p:nvSpPr>
        <p:spPr>
          <a:xfrm>
            <a:off x="10264300" y="8508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2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22"/>
          <p:cNvSpPr/>
          <p:nvPr/>
        </p:nvSpPr>
        <p:spPr>
          <a:xfrm>
            <a:off x="0" y="4597875"/>
            <a:ext cx="17936895" cy="5065082"/>
          </a:xfrm>
          <a:custGeom>
            <a:rect b="b" l="l" r="r" t="t"/>
            <a:pathLst>
              <a:path extrusionOk="0" h="5065082" w="17936895">
                <a:moveTo>
                  <a:pt x="0" y="0"/>
                </a:moveTo>
                <a:lnTo>
                  <a:pt x="17936895" y="0"/>
                </a:lnTo>
                <a:lnTo>
                  <a:pt x="17936895" y="5065082"/>
                </a:lnTo>
                <a:lnTo>
                  <a:pt x="0" y="50650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6" name="Google Shape;356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459151" y="471207"/>
            <a:ext cx="4145084" cy="4631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75575" y="3701087"/>
            <a:ext cx="9854329" cy="5961869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22"/>
          <p:cNvSpPr txBox="1"/>
          <p:nvPr/>
        </p:nvSpPr>
        <p:spPr>
          <a:xfrm>
            <a:off x="10264300" y="8508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2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23"/>
          <p:cNvSpPr/>
          <p:nvPr/>
        </p:nvSpPr>
        <p:spPr>
          <a:xfrm>
            <a:off x="456773" y="7638617"/>
            <a:ext cx="9278000" cy="1476718"/>
          </a:xfrm>
          <a:custGeom>
            <a:rect b="b" l="l" r="r" t="t"/>
            <a:pathLst>
              <a:path extrusionOk="0" h="1476718" w="9278000">
                <a:moveTo>
                  <a:pt x="0" y="0"/>
                </a:moveTo>
                <a:lnTo>
                  <a:pt x="9278000" y="0"/>
                </a:lnTo>
                <a:lnTo>
                  <a:pt x="9278000" y="1476718"/>
                </a:lnTo>
                <a:lnTo>
                  <a:pt x="0" y="14767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411" r="0" t="-408853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6" name="Google Shape;366;p23"/>
          <p:cNvPicPr preferRelativeResize="0"/>
          <p:nvPr/>
        </p:nvPicPr>
        <p:blipFill rotWithShape="1">
          <a:blip r:embed="rId6">
            <a:alphaModFix/>
          </a:blip>
          <a:srcRect b="10709" l="0" r="0" t="10348"/>
          <a:stretch/>
        </p:blipFill>
        <p:spPr>
          <a:xfrm>
            <a:off x="250642" y="1564980"/>
            <a:ext cx="9484131" cy="5615158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3"/>
          <p:cNvSpPr txBox="1"/>
          <p:nvPr/>
        </p:nvSpPr>
        <p:spPr>
          <a:xfrm>
            <a:off x="10972800" y="3296841"/>
            <a:ext cx="5370702" cy="18466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Based on the video, what do you think we are going to be doing? </a:t>
            </a:r>
            <a:endParaRPr/>
          </a:p>
        </p:txBody>
      </p:sp>
      <p:sp>
        <p:nvSpPr>
          <p:cNvPr id="368" name="Google Shape;368;p23"/>
          <p:cNvSpPr txBox="1"/>
          <p:nvPr/>
        </p:nvSpPr>
        <p:spPr>
          <a:xfrm>
            <a:off x="893600" y="87499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87723e78c4_0_10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g387723e78c4_0_10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5" name="Google Shape;375;g387723e78c4_0_109"/>
          <p:cNvGrpSpPr/>
          <p:nvPr/>
        </p:nvGrpSpPr>
        <p:grpSpPr>
          <a:xfrm>
            <a:off x="12022644" y="1406813"/>
            <a:ext cx="5236656" cy="8164762"/>
            <a:chOff x="0" y="0"/>
            <a:chExt cx="6982208" cy="10886349"/>
          </a:xfrm>
        </p:grpSpPr>
        <p:sp>
          <p:nvSpPr>
            <p:cNvPr id="376" name="Google Shape;376;g387723e78c4_0_109"/>
            <p:cNvSpPr/>
            <p:nvPr/>
          </p:nvSpPr>
          <p:spPr>
            <a:xfrm>
              <a:off x="0" y="0"/>
              <a:ext cx="6982208" cy="10886349"/>
            </a:xfrm>
            <a:custGeom>
              <a:rect b="b" l="l" r="r" t="t"/>
              <a:pathLst>
                <a:path extrusionOk="0" h="10886349" w="6982208">
                  <a:moveTo>
                    <a:pt x="0" y="0"/>
                  </a:moveTo>
                  <a:lnTo>
                    <a:pt x="6982208" y="0"/>
                  </a:lnTo>
                  <a:lnTo>
                    <a:pt x="6982208" y="10886349"/>
                  </a:lnTo>
                  <a:lnTo>
                    <a:pt x="0" y="1088634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-13369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77" name="Google Shape;377;g387723e78c4_0_10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552669" y="8540842"/>
              <a:ext cx="3876871" cy="234550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8" name="Google Shape;378;g387723e78c4_0_109"/>
          <p:cNvSpPr txBox="1"/>
          <p:nvPr/>
        </p:nvSpPr>
        <p:spPr>
          <a:xfrm>
            <a:off x="1698185" y="3429006"/>
            <a:ext cx="8603400" cy="130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Click Build and follow the instructions!</a:t>
            </a:r>
            <a:endParaRPr sz="4000"/>
          </a:p>
          <a:p>
            <a:pPr indent="0" lvl="0" marL="0" marR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(No modifications, only Hopper.) </a:t>
            </a:r>
            <a:endParaRPr/>
          </a:p>
        </p:txBody>
      </p:sp>
      <p:sp>
        <p:nvSpPr>
          <p:cNvPr id="379" name="Google Shape;379;g387723e78c4_0_109"/>
          <p:cNvSpPr txBox="1"/>
          <p:nvPr/>
        </p:nvSpPr>
        <p:spPr>
          <a:xfrm>
            <a:off x="12141600" y="77209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2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25"/>
          <p:cNvSpPr/>
          <p:nvPr/>
        </p:nvSpPr>
        <p:spPr>
          <a:xfrm>
            <a:off x="6642300" y="1641527"/>
            <a:ext cx="11395602" cy="7770340"/>
          </a:xfrm>
          <a:custGeom>
            <a:rect b="b" l="l" r="r" t="t"/>
            <a:pathLst>
              <a:path extrusionOk="0" h="7770340" w="11395602">
                <a:moveTo>
                  <a:pt x="0" y="0"/>
                </a:moveTo>
                <a:lnTo>
                  <a:pt x="11395602" y="0"/>
                </a:lnTo>
                <a:lnTo>
                  <a:pt x="11395602" y="7770340"/>
                </a:lnTo>
                <a:lnTo>
                  <a:pt x="0" y="77703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966" l="0" r="0" t="-967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7" name="Google Shape;387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316288" y="1926054"/>
            <a:ext cx="3993070" cy="2415807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25"/>
          <p:cNvSpPr/>
          <p:nvPr/>
        </p:nvSpPr>
        <p:spPr>
          <a:xfrm>
            <a:off x="1426403" y="4676448"/>
            <a:ext cx="4832298" cy="4498431"/>
          </a:xfrm>
          <a:custGeom>
            <a:rect b="b" l="l" r="r" t="t"/>
            <a:pathLst>
              <a:path extrusionOk="0" h="4498431" w="4832298">
                <a:moveTo>
                  <a:pt x="0" y="0"/>
                </a:moveTo>
                <a:lnTo>
                  <a:pt x="4832299" y="0"/>
                </a:lnTo>
                <a:lnTo>
                  <a:pt x="4832299" y="4498431"/>
                </a:lnTo>
                <a:lnTo>
                  <a:pt x="0" y="44984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25"/>
          <p:cNvSpPr txBox="1"/>
          <p:nvPr/>
        </p:nvSpPr>
        <p:spPr>
          <a:xfrm>
            <a:off x="2022429" y="5364772"/>
            <a:ext cx="3640247" cy="29135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75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Follow on screen directions. 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2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26"/>
          <p:cNvSpPr/>
          <p:nvPr/>
        </p:nvSpPr>
        <p:spPr>
          <a:xfrm>
            <a:off x="4308972" y="1421356"/>
            <a:ext cx="6992421" cy="7949071"/>
          </a:xfrm>
          <a:custGeom>
            <a:rect b="b" l="l" r="r" t="t"/>
            <a:pathLst>
              <a:path extrusionOk="0" h="7949071" w="6992421">
                <a:moveTo>
                  <a:pt x="0" y="0"/>
                </a:moveTo>
                <a:lnTo>
                  <a:pt x="6992421" y="0"/>
                </a:lnTo>
                <a:lnTo>
                  <a:pt x="6992421" y="7949070"/>
                </a:lnTo>
                <a:lnTo>
                  <a:pt x="0" y="7949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7" name="Google Shape;397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3158478">
            <a:off x="10651633" y="5882139"/>
            <a:ext cx="3394918" cy="3793204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26"/>
          <p:cNvSpPr txBox="1"/>
          <p:nvPr/>
        </p:nvSpPr>
        <p:spPr>
          <a:xfrm>
            <a:off x="4731988" y="79929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2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27"/>
          <p:cNvSpPr/>
          <p:nvPr/>
        </p:nvSpPr>
        <p:spPr>
          <a:xfrm>
            <a:off x="11292279" y="1619264"/>
            <a:ext cx="6540239" cy="7995989"/>
          </a:xfrm>
          <a:custGeom>
            <a:rect b="b" l="l" r="r" t="t"/>
            <a:pathLst>
              <a:path extrusionOk="0" h="7995989" w="6540239">
                <a:moveTo>
                  <a:pt x="0" y="0"/>
                </a:moveTo>
                <a:lnTo>
                  <a:pt x="6540239" y="0"/>
                </a:lnTo>
                <a:lnTo>
                  <a:pt x="6540239" y="7995989"/>
                </a:lnTo>
                <a:lnTo>
                  <a:pt x="0" y="79959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2337" l="-90788" r="0" t="-14107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7"/>
          <p:cNvSpPr txBox="1"/>
          <p:nvPr/>
        </p:nvSpPr>
        <p:spPr>
          <a:xfrm>
            <a:off x="455482" y="1945439"/>
            <a:ext cx="10836797" cy="2709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89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Race Time!</a:t>
            </a:r>
            <a:endParaRPr/>
          </a:p>
        </p:txBody>
      </p:sp>
      <p:sp>
        <p:nvSpPr>
          <p:cNvPr id="407" name="Google Shape;407;p27"/>
          <p:cNvSpPr txBox="1"/>
          <p:nvPr/>
        </p:nvSpPr>
        <p:spPr>
          <a:xfrm>
            <a:off x="11686125" y="89904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27"/>
          <p:cNvSpPr/>
          <p:nvPr/>
        </p:nvSpPr>
        <p:spPr>
          <a:xfrm>
            <a:off x="3663648" y="3572824"/>
            <a:ext cx="4973199" cy="5289875"/>
          </a:xfrm>
          <a:custGeom>
            <a:rect b="b" l="l" r="r" t="t"/>
            <a:pathLst>
              <a:path extrusionOk="0" h="7476855" w="6437798">
                <a:moveTo>
                  <a:pt x="0" y="0"/>
                </a:moveTo>
                <a:lnTo>
                  <a:pt x="6437798" y="0"/>
                </a:lnTo>
                <a:lnTo>
                  <a:pt x="6437798" y="7476855"/>
                </a:lnTo>
                <a:lnTo>
                  <a:pt x="0" y="7476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27"/>
          <p:cNvSpPr txBox="1"/>
          <p:nvPr/>
        </p:nvSpPr>
        <p:spPr>
          <a:xfrm>
            <a:off x="3663650" y="9078550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8"/>
          <p:cNvSpPr/>
          <p:nvPr/>
        </p:nvSpPr>
        <p:spPr>
          <a:xfrm>
            <a:off x="9543853" y="1428653"/>
            <a:ext cx="8744147" cy="8080706"/>
          </a:xfrm>
          <a:custGeom>
            <a:rect b="b" l="l" r="r" t="t"/>
            <a:pathLst>
              <a:path extrusionOk="0" h="8080706" w="8744147">
                <a:moveTo>
                  <a:pt x="0" y="0"/>
                </a:moveTo>
                <a:lnTo>
                  <a:pt x="8744147" y="0"/>
                </a:lnTo>
                <a:lnTo>
                  <a:pt x="8744147" y="8080706"/>
                </a:lnTo>
                <a:lnTo>
                  <a:pt x="0" y="80807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8"/>
          <p:cNvSpPr/>
          <p:nvPr/>
        </p:nvSpPr>
        <p:spPr>
          <a:xfrm>
            <a:off x="187853" y="1552278"/>
            <a:ext cx="4100823" cy="4762694"/>
          </a:xfrm>
          <a:custGeom>
            <a:rect b="b" l="l" r="r" t="t"/>
            <a:pathLst>
              <a:path extrusionOk="0" h="4762694" w="4100823">
                <a:moveTo>
                  <a:pt x="0" y="0"/>
                </a:moveTo>
                <a:lnTo>
                  <a:pt x="4100823" y="0"/>
                </a:lnTo>
                <a:lnTo>
                  <a:pt x="4100823" y="4762694"/>
                </a:lnTo>
                <a:lnTo>
                  <a:pt x="0" y="47626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8"/>
          <p:cNvSpPr txBox="1"/>
          <p:nvPr/>
        </p:nvSpPr>
        <p:spPr>
          <a:xfrm>
            <a:off x="4497022" y="5044870"/>
            <a:ext cx="5433918" cy="17311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77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Iterate</a:t>
            </a:r>
            <a:endParaRPr/>
          </a:p>
        </p:txBody>
      </p:sp>
      <p:sp>
        <p:nvSpPr>
          <p:cNvPr id="419" name="Google Shape;419;p28"/>
          <p:cNvSpPr txBox="1"/>
          <p:nvPr/>
        </p:nvSpPr>
        <p:spPr>
          <a:xfrm>
            <a:off x="1326208" y="7237127"/>
            <a:ext cx="11775547" cy="2218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 out your design, document your observations, and as a team, decide if you would like to make any improvements. </a:t>
            </a:r>
            <a:r>
              <a:rPr b="1" lang="en-US" sz="4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(without wheels.)</a:t>
            </a:r>
            <a:endParaRPr/>
          </a:p>
        </p:txBody>
      </p:sp>
      <p:pic>
        <p:nvPicPr>
          <p:cNvPr id="420" name="Google Shape;420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68879" y="1028700"/>
            <a:ext cx="2538771" cy="1535956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28"/>
          <p:cNvSpPr txBox="1"/>
          <p:nvPr/>
        </p:nvSpPr>
        <p:spPr>
          <a:xfrm>
            <a:off x="399000" y="6314975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28"/>
          <p:cNvSpPr txBox="1"/>
          <p:nvPr/>
        </p:nvSpPr>
        <p:spPr>
          <a:xfrm>
            <a:off x="13741650" y="90113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387723e78c4_0_20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g387723e78c4_0_20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g387723e78c4_0_200"/>
          <p:cNvSpPr/>
          <p:nvPr/>
        </p:nvSpPr>
        <p:spPr>
          <a:xfrm>
            <a:off x="11292279" y="1619264"/>
            <a:ext cx="6540239" cy="7995989"/>
          </a:xfrm>
          <a:custGeom>
            <a:rect b="b" l="l" r="r" t="t"/>
            <a:pathLst>
              <a:path extrusionOk="0" h="7995989" w="6540239">
                <a:moveTo>
                  <a:pt x="0" y="0"/>
                </a:moveTo>
                <a:lnTo>
                  <a:pt x="6540239" y="0"/>
                </a:lnTo>
                <a:lnTo>
                  <a:pt x="6540239" y="7995989"/>
                </a:lnTo>
                <a:lnTo>
                  <a:pt x="0" y="79959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2338" l="-90788" r="0" t="-14108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g387723e78c4_0_200"/>
          <p:cNvSpPr txBox="1"/>
          <p:nvPr/>
        </p:nvSpPr>
        <p:spPr>
          <a:xfrm>
            <a:off x="455482" y="1945439"/>
            <a:ext cx="108369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89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Race Time!</a:t>
            </a:r>
            <a:endParaRPr/>
          </a:p>
        </p:txBody>
      </p:sp>
      <p:sp>
        <p:nvSpPr>
          <p:cNvPr id="431" name="Google Shape;431;g387723e78c4_0_200"/>
          <p:cNvSpPr txBox="1"/>
          <p:nvPr/>
        </p:nvSpPr>
        <p:spPr>
          <a:xfrm>
            <a:off x="11686125" y="89904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g387723e78c4_0_200"/>
          <p:cNvSpPr/>
          <p:nvPr/>
        </p:nvSpPr>
        <p:spPr>
          <a:xfrm>
            <a:off x="3663648" y="3572824"/>
            <a:ext cx="4973199" cy="5289875"/>
          </a:xfrm>
          <a:custGeom>
            <a:rect b="b" l="l" r="r" t="t"/>
            <a:pathLst>
              <a:path extrusionOk="0" h="7476855" w="6437798">
                <a:moveTo>
                  <a:pt x="0" y="0"/>
                </a:moveTo>
                <a:lnTo>
                  <a:pt x="6437798" y="0"/>
                </a:lnTo>
                <a:lnTo>
                  <a:pt x="6437798" y="7476855"/>
                </a:lnTo>
                <a:lnTo>
                  <a:pt x="0" y="7476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g387723e78c4_0_200"/>
          <p:cNvSpPr txBox="1"/>
          <p:nvPr/>
        </p:nvSpPr>
        <p:spPr>
          <a:xfrm>
            <a:off x="3663650" y="9078550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425668" y="1936565"/>
            <a:ext cx="12089967" cy="5109793"/>
          </a:xfrm>
          <a:custGeom>
            <a:rect b="b" l="l" r="r" t="t"/>
            <a:pathLst>
              <a:path extrusionOk="0" h="5109793" w="12089967">
                <a:moveTo>
                  <a:pt x="0" y="0"/>
                </a:moveTo>
                <a:lnTo>
                  <a:pt x="12089967" y="0"/>
                </a:lnTo>
                <a:lnTo>
                  <a:pt x="12089967" y="5109793"/>
                </a:lnTo>
                <a:lnTo>
                  <a:pt x="0" y="51097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78775" l="-6783" r="-4531" t="-84590"/>
            </a:stretch>
          </a:blipFill>
          <a:ln cap="sq" cmpd="sng" w="104775">
            <a:solidFill>
              <a:srgbClr val="EC4F2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1533435" y="8155304"/>
            <a:ext cx="16206724" cy="8868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I see... I think... I wonder...</a:t>
            </a:r>
            <a:endParaRPr/>
          </a:p>
        </p:txBody>
      </p:sp>
      <p:sp>
        <p:nvSpPr>
          <p:cNvPr id="136" name="Google Shape;136;p3"/>
          <p:cNvSpPr txBox="1"/>
          <p:nvPr/>
        </p:nvSpPr>
        <p:spPr>
          <a:xfrm>
            <a:off x="12515635" y="2528311"/>
            <a:ext cx="4934165" cy="4164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30 second silent observation</a:t>
            </a:r>
            <a:endParaRPr/>
          </a:p>
          <a:p>
            <a:pPr indent="0" lvl="0" marL="0" marR="0" rtl="0" algn="l">
              <a:lnSpc>
                <a:spcPct val="932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do you see?</a:t>
            </a:r>
            <a:endParaRPr/>
          </a:p>
          <a:p>
            <a:pPr indent="0" lvl="0" marL="0" marR="0" rtl="0" algn="l">
              <a:lnSpc>
                <a:spcPct val="10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do you think the focus of this camp is?</a:t>
            </a:r>
            <a:endParaRPr/>
          </a:p>
          <a:p>
            <a:pPr indent="0" lvl="0" marL="0" marR="0" rtl="0" algn="l">
              <a:lnSpc>
                <a:spcPct val="10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do you wonder about what is in store for the week?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3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30"/>
          <p:cNvSpPr txBox="1"/>
          <p:nvPr/>
        </p:nvSpPr>
        <p:spPr>
          <a:xfrm>
            <a:off x="3429000" y="2019300"/>
            <a:ext cx="11053384" cy="1988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Observations</a:t>
            </a:r>
            <a:endParaRPr/>
          </a:p>
        </p:txBody>
      </p:sp>
      <p:sp>
        <p:nvSpPr>
          <p:cNvPr id="441" name="Google Shape;441;p30"/>
          <p:cNvSpPr txBox="1"/>
          <p:nvPr/>
        </p:nvSpPr>
        <p:spPr>
          <a:xfrm>
            <a:off x="3657600" y="4762500"/>
            <a:ext cx="12610766" cy="24658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11626" lvl="1" marL="1023253" marR="0" rtl="0" algn="l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39"/>
              <a:buFont typeface="Arial"/>
              <a:buChar char="•"/>
            </a:pPr>
            <a:r>
              <a:rPr b="0" i="0" lang="en-US" sz="473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Did your robot navigate effectively?</a:t>
            </a:r>
            <a:endParaRPr/>
          </a:p>
          <a:p>
            <a:pPr indent="-511626" lvl="1" marL="1023253" marR="0" rtl="0" algn="l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39"/>
              <a:buFont typeface="Arial"/>
              <a:buChar char="•"/>
            </a:pPr>
            <a:r>
              <a:rPr b="0" i="0" lang="en-US" sz="473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improvements would you consider incorporating into your design?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3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31"/>
          <p:cNvSpPr/>
          <p:nvPr/>
        </p:nvSpPr>
        <p:spPr>
          <a:xfrm>
            <a:off x="9543853" y="1428653"/>
            <a:ext cx="8744147" cy="8080706"/>
          </a:xfrm>
          <a:custGeom>
            <a:rect b="b" l="l" r="r" t="t"/>
            <a:pathLst>
              <a:path extrusionOk="0" h="8080706" w="8744147">
                <a:moveTo>
                  <a:pt x="0" y="0"/>
                </a:moveTo>
                <a:lnTo>
                  <a:pt x="8744147" y="0"/>
                </a:lnTo>
                <a:lnTo>
                  <a:pt x="8744147" y="8080706"/>
                </a:lnTo>
                <a:lnTo>
                  <a:pt x="0" y="80807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31"/>
          <p:cNvSpPr txBox="1"/>
          <p:nvPr/>
        </p:nvSpPr>
        <p:spPr>
          <a:xfrm>
            <a:off x="1600200" y="2324100"/>
            <a:ext cx="5433918" cy="17311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77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Iterate</a:t>
            </a:r>
            <a:endParaRPr/>
          </a:p>
        </p:txBody>
      </p:sp>
      <p:sp>
        <p:nvSpPr>
          <p:cNvPr id="450" name="Google Shape;450;p31"/>
          <p:cNvSpPr txBox="1"/>
          <p:nvPr/>
        </p:nvSpPr>
        <p:spPr>
          <a:xfrm>
            <a:off x="1153162" y="4275993"/>
            <a:ext cx="7584547" cy="36869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 out your design, document your observations, and as a team, decide if you would like to make any improvements. </a:t>
            </a:r>
            <a:r>
              <a:rPr b="1" lang="en-US" sz="4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(You can now add wheels.)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3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32"/>
          <p:cNvSpPr/>
          <p:nvPr/>
        </p:nvSpPr>
        <p:spPr>
          <a:xfrm>
            <a:off x="11292279" y="1619264"/>
            <a:ext cx="6540239" cy="7995989"/>
          </a:xfrm>
          <a:custGeom>
            <a:rect b="b" l="l" r="r" t="t"/>
            <a:pathLst>
              <a:path extrusionOk="0" h="7995989" w="6540239">
                <a:moveTo>
                  <a:pt x="0" y="0"/>
                </a:moveTo>
                <a:lnTo>
                  <a:pt x="6540239" y="0"/>
                </a:lnTo>
                <a:lnTo>
                  <a:pt x="6540239" y="7995989"/>
                </a:lnTo>
                <a:lnTo>
                  <a:pt x="0" y="79959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2337" l="-90788" r="0" t="-14107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32"/>
          <p:cNvSpPr txBox="1"/>
          <p:nvPr/>
        </p:nvSpPr>
        <p:spPr>
          <a:xfrm>
            <a:off x="455482" y="1945439"/>
            <a:ext cx="10836797" cy="2709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89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Race Time!</a:t>
            </a:r>
            <a:endParaRPr/>
          </a:p>
        </p:txBody>
      </p:sp>
      <p:sp>
        <p:nvSpPr>
          <p:cNvPr id="459" name="Google Shape;459;p32"/>
          <p:cNvSpPr txBox="1"/>
          <p:nvPr/>
        </p:nvSpPr>
        <p:spPr>
          <a:xfrm>
            <a:off x="13378900" y="91172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32"/>
          <p:cNvSpPr/>
          <p:nvPr/>
        </p:nvSpPr>
        <p:spPr>
          <a:xfrm>
            <a:off x="3663648" y="3572824"/>
            <a:ext cx="4973199" cy="5289875"/>
          </a:xfrm>
          <a:custGeom>
            <a:rect b="b" l="l" r="r" t="t"/>
            <a:pathLst>
              <a:path extrusionOk="0" h="7476855" w="6437798">
                <a:moveTo>
                  <a:pt x="0" y="0"/>
                </a:moveTo>
                <a:lnTo>
                  <a:pt x="6437798" y="0"/>
                </a:lnTo>
                <a:lnTo>
                  <a:pt x="6437798" y="7476855"/>
                </a:lnTo>
                <a:lnTo>
                  <a:pt x="0" y="7476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32"/>
          <p:cNvSpPr txBox="1"/>
          <p:nvPr/>
        </p:nvSpPr>
        <p:spPr>
          <a:xfrm>
            <a:off x="3663650" y="9078550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3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33"/>
          <p:cNvSpPr txBox="1"/>
          <p:nvPr/>
        </p:nvSpPr>
        <p:spPr>
          <a:xfrm>
            <a:off x="391503" y="3645412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Innovation Depot 141</a:t>
            </a:r>
            <a:endParaRPr/>
          </a:p>
        </p:txBody>
      </p:sp>
      <p:sp>
        <p:nvSpPr>
          <p:cNvPr id="473" name="Google Shape;473;p33"/>
          <p:cNvSpPr txBox="1"/>
          <p:nvPr/>
        </p:nvSpPr>
        <p:spPr>
          <a:xfrm>
            <a:off x="1028700" y="5721862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Engineering Design Challenge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3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3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34"/>
          <p:cNvSpPr txBox="1"/>
          <p:nvPr/>
        </p:nvSpPr>
        <p:spPr>
          <a:xfrm>
            <a:off x="5257800" y="1934941"/>
            <a:ext cx="8042284" cy="1988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Scenario</a:t>
            </a:r>
            <a:endParaRPr/>
          </a:p>
        </p:txBody>
      </p:sp>
      <p:sp>
        <p:nvSpPr>
          <p:cNvPr id="481" name="Google Shape;481;p34"/>
          <p:cNvSpPr txBox="1"/>
          <p:nvPr/>
        </p:nvSpPr>
        <p:spPr>
          <a:xfrm>
            <a:off x="3200045" y="4533900"/>
            <a:ext cx="13042097" cy="3803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42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Transporting Cargo</a:t>
            </a:r>
            <a:endParaRPr/>
          </a:p>
          <a:p>
            <a:pPr indent="0" lvl="0" marL="0" marR="0" rtl="0" algn="ctr">
              <a:lnSpc>
                <a:spcPct val="1242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42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Apple is tasked with transporting 1,000 new iPhones and watches over 1,000 miles. They are seeking to hire a new transportation company and are currently conducting live trials. Will your company secure the contract?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387723e78c4_0_22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g387723e78c4_0_22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g387723e78c4_0_229"/>
          <p:cNvSpPr txBox="1"/>
          <p:nvPr/>
        </p:nvSpPr>
        <p:spPr>
          <a:xfrm>
            <a:off x="4846525" y="1143730"/>
            <a:ext cx="80424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489" name="Google Shape;489;g387723e78c4_0_229"/>
          <p:cNvSpPr txBox="1"/>
          <p:nvPr/>
        </p:nvSpPr>
        <p:spPr>
          <a:xfrm>
            <a:off x="1266354" y="2498213"/>
            <a:ext cx="16747200" cy="72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9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 Cargo</a:t>
            </a:r>
            <a:endParaRPr/>
          </a:p>
          <a:p>
            <a:pPr indent="0" lvl="0" marL="0" marR="0" rtl="0" algn="ctr">
              <a:lnSpc>
                <a:spcPct val="572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813" lvl="1" marL="669626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To gauge the distance you will be traveling, we will utilize a meter stick.  </a:t>
            </a:r>
            <a:endParaRPr/>
          </a:p>
          <a:p>
            <a:pPr indent="-334813" lvl="1" marL="669626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A meter stick measures 1000 millimeters (mm).</a:t>
            </a:r>
            <a:endParaRPr/>
          </a:p>
          <a:p>
            <a:pPr indent="0" lvl="0" marL="0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1A1A1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Conversion Facts:</a:t>
            </a:r>
            <a:endParaRPr/>
          </a:p>
          <a:p>
            <a:pPr indent="-334813" lvl="1" marL="669626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1 meter = 1000 mm  </a:t>
            </a:r>
            <a:endParaRPr/>
          </a:p>
          <a:p>
            <a:pPr indent="-334813" lvl="1" marL="669626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For today’s activity, 1 mm will represent 1 mile.</a:t>
            </a:r>
            <a:endParaRPr/>
          </a:p>
          <a:p>
            <a:pPr indent="0" lvl="0" marL="0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Equivalents:</a:t>
            </a:r>
            <a:endParaRPr/>
          </a:p>
          <a:p>
            <a:pPr indent="-334813" lvl="1" marL="669626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1 mm = 1 mi  </a:t>
            </a:r>
            <a:endParaRPr/>
          </a:p>
          <a:p>
            <a:pPr indent="-334813" lvl="1" marL="669626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1000 mm = 1,000 mi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3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3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36"/>
          <p:cNvSpPr txBox="1"/>
          <p:nvPr/>
        </p:nvSpPr>
        <p:spPr>
          <a:xfrm>
            <a:off x="4800600" y="2400300"/>
            <a:ext cx="8042284" cy="1988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497" name="Google Shape;497;p36"/>
          <p:cNvSpPr txBox="1"/>
          <p:nvPr/>
        </p:nvSpPr>
        <p:spPr>
          <a:xfrm>
            <a:off x="3962400" y="5416705"/>
            <a:ext cx="11971983" cy="11028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 a “train” designed to transport this technology securely and efficiently.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3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37"/>
          <p:cNvSpPr txBox="1"/>
          <p:nvPr/>
        </p:nvSpPr>
        <p:spPr>
          <a:xfrm>
            <a:off x="391503" y="3166180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Final Stop</a:t>
            </a:r>
            <a:endParaRPr/>
          </a:p>
        </p:txBody>
      </p:sp>
      <p:sp>
        <p:nvSpPr>
          <p:cNvPr id="505" name="Google Shape;505;p37"/>
          <p:cNvSpPr txBox="1"/>
          <p:nvPr/>
        </p:nvSpPr>
        <p:spPr>
          <a:xfrm>
            <a:off x="1028700" y="6286500"/>
            <a:ext cx="16230600" cy="684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Debrief, Clean Up, and Departure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3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3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38"/>
          <p:cNvSpPr txBox="1"/>
          <p:nvPr/>
        </p:nvSpPr>
        <p:spPr>
          <a:xfrm>
            <a:off x="2362200" y="4000500"/>
            <a:ext cx="15073750" cy="1695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Clean up and take apart Spikes.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3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3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39"/>
          <p:cNvSpPr txBox="1"/>
          <p:nvPr/>
        </p:nvSpPr>
        <p:spPr>
          <a:xfrm>
            <a:off x="676333" y="3830751"/>
            <a:ext cx="14187376" cy="2667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46008" lvl="1" marL="1092016" marR="0" rtl="0" algn="l">
              <a:lnSpc>
                <a:spcPct val="1213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was today‘s challenge applicable to Railway Engineering?</a:t>
            </a:r>
            <a:endParaRPr/>
          </a:p>
          <a:p>
            <a:pPr indent="-546008" lvl="1" marL="1092016" marR="0" rtl="0" algn="l">
              <a:lnSpc>
                <a:spcPct val="2806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are some challenges engineers face?</a:t>
            </a:r>
            <a:endParaRPr/>
          </a:p>
          <a:p>
            <a:pPr indent="-546008" lvl="1" marL="1092016" marR="0" rtl="0" algn="l">
              <a:lnSpc>
                <a:spcPct val="1175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are some of your team’s strengths and weaknesses?</a:t>
            </a:r>
            <a:endParaRPr/>
          </a:p>
        </p:txBody>
      </p:sp>
      <p:sp>
        <p:nvSpPr>
          <p:cNvPr id="520" name="Google Shape;520;p39"/>
          <p:cNvSpPr/>
          <p:nvPr/>
        </p:nvSpPr>
        <p:spPr>
          <a:xfrm>
            <a:off x="15217802" y="4218039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5"/>
                </a:lnTo>
                <a:lnTo>
                  <a:pt x="0" y="53226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39"/>
          <p:cNvSpPr txBox="1"/>
          <p:nvPr/>
        </p:nvSpPr>
        <p:spPr>
          <a:xfrm>
            <a:off x="391503" y="1549750"/>
            <a:ext cx="17504994" cy="18022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Closing Discussion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/>
          <p:nvPr/>
        </p:nvSpPr>
        <p:spPr>
          <a:xfrm>
            <a:off x="0" y="26670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4"/>
          <p:cNvSpPr txBox="1"/>
          <p:nvPr/>
        </p:nvSpPr>
        <p:spPr>
          <a:xfrm>
            <a:off x="1028700" y="4610100"/>
            <a:ext cx="16649700" cy="2338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Understand how engineers work in teams to achieve a common goal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Learn about the different containers on trains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Explore and practice the engineering design process</a:t>
            </a:r>
            <a:endParaRPr/>
          </a:p>
        </p:txBody>
      </p:sp>
      <p:sp>
        <p:nvSpPr>
          <p:cNvPr id="144" name="Google Shape;144;p4"/>
          <p:cNvSpPr txBox="1"/>
          <p:nvPr/>
        </p:nvSpPr>
        <p:spPr>
          <a:xfrm>
            <a:off x="945388" y="2781300"/>
            <a:ext cx="16206724" cy="10005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68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Goals and Objectives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5"/>
          <p:cNvSpPr txBox="1"/>
          <p:nvPr/>
        </p:nvSpPr>
        <p:spPr>
          <a:xfrm>
            <a:off x="391503" y="35504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Railway Systems 101</a:t>
            </a:r>
            <a:endParaRPr/>
          </a:p>
        </p:txBody>
      </p:sp>
      <p:sp>
        <p:nvSpPr>
          <p:cNvPr id="152" name="Google Shape;152;p5"/>
          <p:cNvSpPr txBox="1"/>
          <p:nvPr/>
        </p:nvSpPr>
        <p:spPr>
          <a:xfrm>
            <a:off x="1028700" y="5911854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Intro to Locomotive Science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87723e78c4_0_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g387723e78c4_0_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3" name="Google Shape;163;g387723e78c4_0_0"/>
          <p:cNvGrpSpPr/>
          <p:nvPr/>
        </p:nvGrpSpPr>
        <p:grpSpPr>
          <a:xfrm>
            <a:off x="703755" y="2343378"/>
            <a:ext cx="1463278" cy="1596363"/>
            <a:chOff x="0" y="-38100"/>
            <a:chExt cx="406500" cy="443471"/>
          </a:xfrm>
        </p:grpSpPr>
        <p:sp>
          <p:nvSpPr>
            <p:cNvPr id="164" name="Google Shape;164;g387723e78c4_0_0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g387723e78c4_0_0"/>
            <p:cNvSpPr txBox="1"/>
            <p:nvPr/>
          </p:nvSpPr>
          <p:spPr>
            <a:xfrm>
              <a:off x="0" y="-38100"/>
              <a:ext cx="406500" cy="44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g387723e78c4_0_0"/>
          <p:cNvGrpSpPr/>
          <p:nvPr/>
        </p:nvGrpSpPr>
        <p:grpSpPr>
          <a:xfrm>
            <a:off x="703755" y="4464465"/>
            <a:ext cx="1463278" cy="1596363"/>
            <a:chOff x="0" y="-38100"/>
            <a:chExt cx="406500" cy="443471"/>
          </a:xfrm>
        </p:grpSpPr>
        <p:sp>
          <p:nvSpPr>
            <p:cNvPr id="167" name="Google Shape;167;g387723e78c4_0_0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g387723e78c4_0_0"/>
            <p:cNvSpPr txBox="1"/>
            <p:nvPr/>
          </p:nvSpPr>
          <p:spPr>
            <a:xfrm>
              <a:off x="0" y="-38100"/>
              <a:ext cx="406500" cy="44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9" name="Google Shape;169;g387723e78c4_0_0"/>
          <p:cNvGrpSpPr/>
          <p:nvPr/>
        </p:nvGrpSpPr>
        <p:grpSpPr>
          <a:xfrm>
            <a:off x="703755" y="6676147"/>
            <a:ext cx="1463278" cy="1596363"/>
            <a:chOff x="0" y="-38100"/>
            <a:chExt cx="406500" cy="443471"/>
          </a:xfrm>
        </p:grpSpPr>
        <p:sp>
          <p:nvSpPr>
            <p:cNvPr id="170" name="Google Shape;170;g387723e78c4_0_0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g387723e78c4_0_0"/>
            <p:cNvSpPr txBox="1"/>
            <p:nvPr/>
          </p:nvSpPr>
          <p:spPr>
            <a:xfrm>
              <a:off x="0" y="-38100"/>
              <a:ext cx="406500" cy="44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2" name="Google Shape;172;g387723e78c4_0_0"/>
          <p:cNvSpPr txBox="1"/>
          <p:nvPr/>
        </p:nvSpPr>
        <p:spPr>
          <a:xfrm>
            <a:off x="837245" y="2824469"/>
            <a:ext cx="11958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sp>
        <p:nvSpPr>
          <p:cNvPr id="173" name="Google Shape;173;g387723e78c4_0_0"/>
          <p:cNvSpPr txBox="1"/>
          <p:nvPr/>
        </p:nvSpPr>
        <p:spPr>
          <a:xfrm>
            <a:off x="837245" y="4945556"/>
            <a:ext cx="11958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74" name="Google Shape;174;g387723e78c4_0_0"/>
          <p:cNvSpPr txBox="1"/>
          <p:nvPr/>
        </p:nvSpPr>
        <p:spPr>
          <a:xfrm>
            <a:off x="837245" y="7157238"/>
            <a:ext cx="11958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75" name="Google Shape;175;g387723e78c4_0_0"/>
          <p:cNvSpPr txBox="1"/>
          <p:nvPr/>
        </p:nvSpPr>
        <p:spPr>
          <a:xfrm>
            <a:off x="2476087" y="2527839"/>
            <a:ext cx="5123700" cy="13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8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How do trains help move freight?</a:t>
            </a:r>
            <a:endParaRPr/>
          </a:p>
        </p:txBody>
      </p:sp>
      <p:sp>
        <p:nvSpPr>
          <p:cNvPr id="176" name="Google Shape;176;g387723e78c4_0_0"/>
          <p:cNvSpPr txBox="1"/>
          <p:nvPr/>
        </p:nvSpPr>
        <p:spPr>
          <a:xfrm>
            <a:off x="2476087" y="4641499"/>
            <a:ext cx="6667800" cy="13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8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Why use trains instead of just trucks?</a:t>
            </a:r>
            <a:endParaRPr/>
          </a:p>
        </p:txBody>
      </p:sp>
      <p:sp>
        <p:nvSpPr>
          <p:cNvPr id="177" name="Google Shape;177;g387723e78c4_0_0"/>
          <p:cNvSpPr txBox="1"/>
          <p:nvPr/>
        </p:nvSpPr>
        <p:spPr>
          <a:xfrm>
            <a:off x="2476087" y="6860608"/>
            <a:ext cx="6471000" cy="21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8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What are some innovative tools that enhance train operations?</a:t>
            </a:r>
            <a:endParaRPr/>
          </a:p>
        </p:txBody>
      </p:sp>
      <p:pic>
        <p:nvPicPr>
          <p:cNvPr descr="Intermodal transportation is the seamless movement of goods utilizing multiple modes of transportation to produce the most efficient and cost-effective move possible. The efficiency gains realized by intermodal shippers help to make U.S. businesses more competitive in the global economy.  &#10;&#10;Learn more at AAR.org/Intermodal&#10;&#10;Sign up for our newsletter at AAR.org/Signal" id="178" name="Google Shape;178;g387723e78c4_0_0" title="How Freight Railroads Transport Goods Through Intermodal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18050" y="2527841"/>
            <a:ext cx="6998900" cy="393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387723e78c4_0_0"/>
          <p:cNvSpPr txBox="1"/>
          <p:nvPr/>
        </p:nvSpPr>
        <p:spPr>
          <a:xfrm>
            <a:off x="11385950" y="6464725"/>
            <a:ext cx="62310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https://youtu.be/qU-_otA075A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0" name="Google Shape;190;p7"/>
          <p:cNvGrpSpPr/>
          <p:nvPr/>
        </p:nvGrpSpPr>
        <p:grpSpPr>
          <a:xfrm>
            <a:off x="1179029" y="2351617"/>
            <a:ext cx="16235373" cy="7143770"/>
            <a:chOff x="1428261" y="1187714"/>
            <a:chExt cx="21647164" cy="9525026"/>
          </a:xfrm>
        </p:grpSpPr>
        <p:grpSp>
          <p:nvGrpSpPr>
            <p:cNvPr id="191" name="Google Shape;191;p7"/>
            <p:cNvGrpSpPr/>
            <p:nvPr/>
          </p:nvGrpSpPr>
          <p:grpSpPr>
            <a:xfrm>
              <a:off x="1428261" y="3704463"/>
              <a:ext cx="6763103" cy="7008277"/>
              <a:chOff x="-1458" y="-38100"/>
              <a:chExt cx="1335922" cy="1384351"/>
            </a:xfrm>
          </p:grpSpPr>
          <p:sp>
            <p:nvSpPr>
              <p:cNvPr id="192" name="Google Shape;192;p7"/>
              <p:cNvSpPr/>
              <p:nvPr/>
            </p:nvSpPr>
            <p:spPr>
              <a:xfrm>
                <a:off x="-1458" y="8621"/>
                <a:ext cx="1334464" cy="1337630"/>
              </a:xfrm>
              <a:custGeom>
                <a:rect b="b" l="l" r="r" t="t"/>
                <a:pathLst>
                  <a:path extrusionOk="0" h="1337630" w="1334464">
                    <a:moveTo>
                      <a:pt x="77927" y="0"/>
                    </a:moveTo>
                    <a:lnTo>
                      <a:pt x="1256537" y="0"/>
                    </a:lnTo>
                    <a:cubicBezTo>
                      <a:pt x="1277204" y="0"/>
                      <a:pt x="1297025" y="8210"/>
                      <a:pt x="1311639" y="22824"/>
                    </a:cubicBezTo>
                    <a:cubicBezTo>
                      <a:pt x="1326254" y="37438"/>
                      <a:pt x="1334464" y="57259"/>
                      <a:pt x="1334464" y="77927"/>
                    </a:cubicBezTo>
                    <a:lnTo>
                      <a:pt x="1334464" y="1259703"/>
                    </a:lnTo>
                    <a:cubicBezTo>
                      <a:pt x="1334464" y="1302741"/>
                      <a:pt x="1299575" y="1337630"/>
                      <a:pt x="1256537" y="1337630"/>
                    </a:cubicBezTo>
                    <a:lnTo>
                      <a:pt x="77927" y="1337630"/>
                    </a:lnTo>
                    <a:cubicBezTo>
                      <a:pt x="57259" y="1337630"/>
                      <a:pt x="37438" y="1329420"/>
                      <a:pt x="22824" y="1314806"/>
                    </a:cubicBezTo>
                    <a:cubicBezTo>
                      <a:pt x="8210" y="1300192"/>
                      <a:pt x="0" y="1280371"/>
                      <a:pt x="0" y="1259703"/>
                    </a:cubicBezTo>
                    <a:lnTo>
                      <a:pt x="0" y="77927"/>
                    </a:lnTo>
                    <a:cubicBezTo>
                      <a:pt x="0" y="57259"/>
                      <a:pt x="8210" y="37438"/>
                      <a:pt x="22824" y="22824"/>
                    </a:cubicBezTo>
                    <a:cubicBezTo>
                      <a:pt x="37438" y="8210"/>
                      <a:pt x="57259" y="0"/>
                      <a:pt x="779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" name="Google Shape;193;p7"/>
              <p:cNvSpPr txBox="1"/>
              <p:nvPr/>
            </p:nvSpPr>
            <p:spPr>
              <a:xfrm>
                <a:off x="0" y="-38100"/>
                <a:ext cx="1334464" cy="1375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4" name="Google Shape;194;p7"/>
            <p:cNvGrpSpPr/>
            <p:nvPr/>
          </p:nvGrpSpPr>
          <p:grpSpPr>
            <a:xfrm>
              <a:off x="8878182" y="3704463"/>
              <a:ext cx="6755722" cy="6964633"/>
              <a:chOff x="0" y="-38100"/>
              <a:chExt cx="1334464" cy="1375730"/>
            </a:xfrm>
          </p:grpSpPr>
          <p:sp>
            <p:nvSpPr>
              <p:cNvPr id="195" name="Google Shape;195;p7"/>
              <p:cNvSpPr/>
              <p:nvPr/>
            </p:nvSpPr>
            <p:spPr>
              <a:xfrm>
                <a:off x="0" y="0"/>
                <a:ext cx="1334464" cy="1337630"/>
              </a:xfrm>
              <a:custGeom>
                <a:rect b="b" l="l" r="r" t="t"/>
                <a:pathLst>
                  <a:path extrusionOk="0" h="1337630" w="1334464">
                    <a:moveTo>
                      <a:pt x="77927" y="0"/>
                    </a:moveTo>
                    <a:lnTo>
                      <a:pt x="1256537" y="0"/>
                    </a:lnTo>
                    <a:cubicBezTo>
                      <a:pt x="1277204" y="0"/>
                      <a:pt x="1297025" y="8210"/>
                      <a:pt x="1311639" y="22824"/>
                    </a:cubicBezTo>
                    <a:cubicBezTo>
                      <a:pt x="1326254" y="37438"/>
                      <a:pt x="1334464" y="57259"/>
                      <a:pt x="1334464" y="77927"/>
                    </a:cubicBezTo>
                    <a:lnTo>
                      <a:pt x="1334464" y="1259703"/>
                    </a:lnTo>
                    <a:cubicBezTo>
                      <a:pt x="1334464" y="1302741"/>
                      <a:pt x="1299575" y="1337630"/>
                      <a:pt x="1256537" y="1337630"/>
                    </a:cubicBezTo>
                    <a:lnTo>
                      <a:pt x="77927" y="1337630"/>
                    </a:lnTo>
                    <a:cubicBezTo>
                      <a:pt x="57259" y="1337630"/>
                      <a:pt x="37438" y="1329420"/>
                      <a:pt x="22824" y="1314806"/>
                    </a:cubicBezTo>
                    <a:cubicBezTo>
                      <a:pt x="8210" y="1300192"/>
                      <a:pt x="0" y="1280371"/>
                      <a:pt x="0" y="1259703"/>
                    </a:cubicBezTo>
                    <a:lnTo>
                      <a:pt x="0" y="77927"/>
                    </a:lnTo>
                    <a:cubicBezTo>
                      <a:pt x="0" y="57259"/>
                      <a:pt x="8210" y="37438"/>
                      <a:pt x="22824" y="22824"/>
                    </a:cubicBezTo>
                    <a:cubicBezTo>
                      <a:pt x="37438" y="8210"/>
                      <a:pt x="57259" y="0"/>
                      <a:pt x="779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7"/>
              <p:cNvSpPr txBox="1"/>
              <p:nvPr/>
            </p:nvSpPr>
            <p:spPr>
              <a:xfrm>
                <a:off x="0" y="-38100"/>
                <a:ext cx="1334464" cy="1375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7" name="Google Shape;197;p7"/>
            <p:cNvGrpSpPr/>
            <p:nvPr/>
          </p:nvGrpSpPr>
          <p:grpSpPr>
            <a:xfrm>
              <a:off x="16319703" y="3704463"/>
              <a:ext cx="6755722" cy="6964633"/>
              <a:chOff x="0" y="-38100"/>
              <a:chExt cx="1334464" cy="1375730"/>
            </a:xfrm>
          </p:grpSpPr>
          <p:sp>
            <p:nvSpPr>
              <p:cNvPr id="198" name="Google Shape;198;p7"/>
              <p:cNvSpPr/>
              <p:nvPr/>
            </p:nvSpPr>
            <p:spPr>
              <a:xfrm>
                <a:off x="0" y="0"/>
                <a:ext cx="1334464" cy="1337630"/>
              </a:xfrm>
              <a:custGeom>
                <a:rect b="b" l="l" r="r" t="t"/>
                <a:pathLst>
                  <a:path extrusionOk="0" h="1337630" w="1334464">
                    <a:moveTo>
                      <a:pt x="77927" y="0"/>
                    </a:moveTo>
                    <a:lnTo>
                      <a:pt x="1256537" y="0"/>
                    </a:lnTo>
                    <a:cubicBezTo>
                      <a:pt x="1277204" y="0"/>
                      <a:pt x="1297025" y="8210"/>
                      <a:pt x="1311639" y="22824"/>
                    </a:cubicBezTo>
                    <a:cubicBezTo>
                      <a:pt x="1326254" y="37438"/>
                      <a:pt x="1334464" y="57259"/>
                      <a:pt x="1334464" y="77927"/>
                    </a:cubicBezTo>
                    <a:lnTo>
                      <a:pt x="1334464" y="1259703"/>
                    </a:lnTo>
                    <a:cubicBezTo>
                      <a:pt x="1334464" y="1302741"/>
                      <a:pt x="1299575" y="1337630"/>
                      <a:pt x="1256537" y="1337630"/>
                    </a:cubicBezTo>
                    <a:lnTo>
                      <a:pt x="77927" y="1337630"/>
                    </a:lnTo>
                    <a:cubicBezTo>
                      <a:pt x="57259" y="1337630"/>
                      <a:pt x="37438" y="1329420"/>
                      <a:pt x="22824" y="1314806"/>
                    </a:cubicBezTo>
                    <a:cubicBezTo>
                      <a:pt x="8210" y="1300192"/>
                      <a:pt x="0" y="1280371"/>
                      <a:pt x="0" y="1259703"/>
                    </a:cubicBezTo>
                    <a:lnTo>
                      <a:pt x="0" y="77927"/>
                    </a:lnTo>
                    <a:cubicBezTo>
                      <a:pt x="0" y="57259"/>
                      <a:pt x="8210" y="37438"/>
                      <a:pt x="22824" y="22824"/>
                    </a:cubicBezTo>
                    <a:cubicBezTo>
                      <a:pt x="37438" y="8210"/>
                      <a:pt x="57259" y="0"/>
                      <a:pt x="779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9" name="Google Shape;199;p7"/>
              <p:cNvSpPr txBox="1"/>
              <p:nvPr/>
            </p:nvSpPr>
            <p:spPr>
              <a:xfrm>
                <a:off x="0" y="-38100"/>
                <a:ext cx="1334464" cy="1375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0" name="Google Shape;200;p7"/>
            <p:cNvSpPr txBox="1"/>
            <p:nvPr/>
          </p:nvSpPr>
          <p:spPr>
            <a:xfrm>
              <a:off x="1842464" y="5208024"/>
              <a:ext cx="5942080" cy="7968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6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Dry Container</a:t>
              </a:r>
              <a:endParaRPr/>
            </a:p>
          </p:txBody>
        </p:sp>
        <p:sp>
          <p:nvSpPr>
            <p:cNvPr id="201" name="Google Shape;201;p7"/>
            <p:cNvSpPr txBox="1"/>
            <p:nvPr/>
          </p:nvSpPr>
          <p:spPr>
            <a:xfrm>
              <a:off x="2078391" y="6986987"/>
              <a:ext cx="5409667" cy="23031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(Box Containers)</a:t>
              </a:r>
              <a:endParaRPr/>
            </a:p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Carry clothes, toys, books, tools and things that don’t need to be cold. </a:t>
              </a:r>
              <a:endParaRPr/>
            </a:p>
          </p:txBody>
        </p:sp>
        <p:sp>
          <p:nvSpPr>
            <p:cNvPr id="202" name="Google Shape;202;p7"/>
            <p:cNvSpPr txBox="1"/>
            <p:nvPr/>
          </p:nvSpPr>
          <p:spPr>
            <a:xfrm>
              <a:off x="9212828" y="5106786"/>
              <a:ext cx="5942080" cy="7968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6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Refrigerated</a:t>
              </a:r>
              <a:endParaRPr/>
            </a:p>
          </p:txBody>
        </p:sp>
        <p:sp>
          <p:nvSpPr>
            <p:cNvPr id="203" name="Google Shape;203;p7"/>
            <p:cNvSpPr txBox="1"/>
            <p:nvPr/>
          </p:nvSpPr>
          <p:spPr>
            <a:xfrm>
              <a:off x="9756021" y="6900624"/>
              <a:ext cx="4878691" cy="2273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(Reefers) Carry food like fruits, veggies, meat or medicine that must stay cold. </a:t>
              </a:r>
              <a:endParaRPr/>
            </a:p>
          </p:txBody>
        </p:sp>
        <p:sp>
          <p:nvSpPr>
            <p:cNvPr id="204" name="Google Shape;204;p7"/>
            <p:cNvSpPr txBox="1"/>
            <p:nvPr/>
          </p:nvSpPr>
          <p:spPr>
            <a:xfrm>
              <a:off x="16518622" y="5106784"/>
              <a:ext cx="5942080" cy="7968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6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Tank</a:t>
              </a:r>
              <a:endParaRPr/>
            </a:p>
          </p:txBody>
        </p:sp>
        <p:sp>
          <p:nvSpPr>
            <p:cNvPr id="205" name="Google Shape;205;p7"/>
            <p:cNvSpPr txBox="1"/>
            <p:nvPr/>
          </p:nvSpPr>
          <p:spPr>
            <a:xfrm>
              <a:off x="17258220" y="6623320"/>
              <a:ext cx="4878691" cy="16920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Carry liquids like milk, oil or chemicals, think of it like a soda on wheels!</a:t>
              </a:r>
              <a:endParaRPr/>
            </a:p>
          </p:txBody>
        </p:sp>
        <p:sp>
          <p:nvSpPr>
            <p:cNvPr id="206" name="Google Shape;206;p7"/>
            <p:cNvSpPr txBox="1"/>
            <p:nvPr/>
          </p:nvSpPr>
          <p:spPr>
            <a:xfrm>
              <a:off x="2961770" y="1187714"/>
              <a:ext cx="18588545" cy="15388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227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00">
                  <a:solidFill>
                    <a:srgbClr val="EC4F29"/>
                  </a:solidFill>
                  <a:latin typeface="Arial"/>
                  <a:ea typeface="Arial"/>
                  <a:cs typeface="Arial"/>
                  <a:sym typeface="Arial"/>
                </a:rPr>
                <a:t>Cargo Containers Types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8"/>
          <p:cNvSpPr txBox="1"/>
          <p:nvPr/>
        </p:nvSpPr>
        <p:spPr>
          <a:xfrm>
            <a:off x="391503" y="3507742"/>
            <a:ext cx="17504994" cy="174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Conductors in Training</a:t>
            </a:r>
            <a:endParaRPr/>
          </a:p>
        </p:txBody>
      </p:sp>
      <p:sp>
        <p:nvSpPr>
          <p:cNvPr id="214" name="Google Shape;214;p8"/>
          <p:cNvSpPr txBox="1"/>
          <p:nvPr/>
        </p:nvSpPr>
        <p:spPr>
          <a:xfrm>
            <a:off x="1028700" y="5524500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Team Huddle &amp; Collaboration Lab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5" name="Google Shape;225;p9"/>
          <p:cNvGrpSpPr/>
          <p:nvPr/>
        </p:nvGrpSpPr>
        <p:grpSpPr>
          <a:xfrm>
            <a:off x="2706785" y="1138286"/>
            <a:ext cx="5318442" cy="7597775"/>
            <a:chOff x="0" y="0"/>
            <a:chExt cx="4445000" cy="6350000"/>
          </a:xfrm>
        </p:grpSpPr>
        <p:sp>
          <p:nvSpPr>
            <p:cNvPr id="226" name="Google Shape;226;p9"/>
            <p:cNvSpPr/>
            <p:nvPr/>
          </p:nvSpPr>
          <p:spPr>
            <a:xfrm>
              <a:off x="0" y="0"/>
              <a:ext cx="4445000" cy="6350000"/>
            </a:xfrm>
            <a:custGeom>
              <a:rect b="b" l="l" r="r" t="t"/>
              <a:pathLst>
                <a:path extrusionOk="0" h="6350000" w="4445000">
                  <a:moveTo>
                    <a:pt x="3429000" y="6350000"/>
                  </a:moveTo>
                  <a:lnTo>
                    <a:pt x="1016000" y="6350000"/>
                  </a:lnTo>
                  <a:cubicBezTo>
                    <a:pt x="454660" y="6350000"/>
                    <a:pt x="0" y="5895340"/>
                    <a:pt x="0" y="5334000"/>
                  </a:cubicBezTo>
                  <a:lnTo>
                    <a:pt x="0" y="1016000"/>
                  </a:lnTo>
                  <a:cubicBezTo>
                    <a:pt x="0" y="454660"/>
                    <a:pt x="454660" y="0"/>
                    <a:pt x="1016000" y="0"/>
                  </a:cubicBezTo>
                  <a:lnTo>
                    <a:pt x="3429000" y="0"/>
                  </a:lnTo>
                  <a:cubicBezTo>
                    <a:pt x="3990340" y="0"/>
                    <a:pt x="4445000" y="454660"/>
                    <a:pt x="4445000" y="1016000"/>
                  </a:cubicBezTo>
                  <a:lnTo>
                    <a:pt x="4445000" y="5334000"/>
                  </a:lnTo>
                  <a:cubicBezTo>
                    <a:pt x="4445000" y="5895340"/>
                    <a:pt x="3990340" y="6350000"/>
                    <a:pt x="3429000" y="6350000"/>
                  </a:cubicBez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47595" r="-6096" t="-7277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9"/>
            <p:cNvSpPr/>
            <p:nvPr/>
          </p:nvSpPr>
          <p:spPr>
            <a:xfrm>
              <a:off x="0" y="0"/>
              <a:ext cx="4445000" cy="6350000"/>
            </a:xfrm>
            <a:custGeom>
              <a:rect b="b" l="l" r="r" t="t"/>
              <a:pathLst>
                <a:path extrusionOk="0" h="6350000" w="4445000">
                  <a:moveTo>
                    <a:pt x="3429000" y="19050"/>
                  </a:moveTo>
                  <a:cubicBezTo>
                    <a:pt x="3978910" y="19050"/>
                    <a:pt x="4425950" y="466090"/>
                    <a:pt x="4425950" y="1016000"/>
                  </a:cubicBezTo>
                  <a:lnTo>
                    <a:pt x="4425950" y="5334000"/>
                  </a:lnTo>
                  <a:cubicBezTo>
                    <a:pt x="4425950" y="5883910"/>
                    <a:pt x="3978910" y="6330950"/>
                    <a:pt x="3429000" y="6330950"/>
                  </a:cubicBezTo>
                  <a:lnTo>
                    <a:pt x="1016000" y="6330950"/>
                  </a:lnTo>
                  <a:cubicBezTo>
                    <a:pt x="466090" y="6330950"/>
                    <a:pt x="19050" y="5883910"/>
                    <a:pt x="19050" y="5334000"/>
                  </a:cubicBezTo>
                  <a:lnTo>
                    <a:pt x="19050" y="1016000"/>
                  </a:lnTo>
                  <a:cubicBezTo>
                    <a:pt x="19050" y="466090"/>
                    <a:pt x="466090" y="19050"/>
                    <a:pt x="1016000" y="19050"/>
                  </a:cubicBezTo>
                  <a:lnTo>
                    <a:pt x="3429000" y="19050"/>
                  </a:lnTo>
                  <a:moveTo>
                    <a:pt x="3429000" y="0"/>
                  </a:moveTo>
                  <a:lnTo>
                    <a:pt x="1016000" y="0"/>
                  </a:lnTo>
                  <a:cubicBezTo>
                    <a:pt x="454660" y="0"/>
                    <a:pt x="0" y="454660"/>
                    <a:pt x="0" y="1016000"/>
                  </a:cubicBezTo>
                  <a:lnTo>
                    <a:pt x="0" y="5334000"/>
                  </a:lnTo>
                  <a:cubicBezTo>
                    <a:pt x="0" y="5895340"/>
                    <a:pt x="454660" y="6350000"/>
                    <a:pt x="1016000" y="6350000"/>
                  </a:cubicBezTo>
                  <a:lnTo>
                    <a:pt x="3429000" y="6350000"/>
                  </a:lnTo>
                  <a:cubicBezTo>
                    <a:pt x="3990340" y="6350000"/>
                    <a:pt x="4445000" y="5895340"/>
                    <a:pt x="4445000" y="5334000"/>
                  </a:cubicBezTo>
                  <a:lnTo>
                    <a:pt x="4445000" y="1016000"/>
                  </a:lnTo>
                  <a:cubicBezTo>
                    <a:pt x="4445000" y="454660"/>
                    <a:pt x="3990340" y="0"/>
                    <a:pt x="3429000" y="0"/>
                  </a:cubicBezTo>
                  <a:lnTo>
                    <a:pt x="3429000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8" name="Google Shape;228;p9"/>
          <p:cNvGrpSpPr/>
          <p:nvPr/>
        </p:nvGrpSpPr>
        <p:grpSpPr>
          <a:xfrm>
            <a:off x="9436952" y="3744174"/>
            <a:ext cx="5583868" cy="1473782"/>
            <a:chOff x="0" y="-168823"/>
            <a:chExt cx="7445158" cy="1965043"/>
          </a:xfrm>
        </p:grpSpPr>
        <p:grpSp>
          <p:nvGrpSpPr>
            <p:cNvPr id="229" name="Google Shape;229;p9"/>
            <p:cNvGrpSpPr/>
            <p:nvPr/>
          </p:nvGrpSpPr>
          <p:grpSpPr>
            <a:xfrm>
              <a:off x="0" y="-168823"/>
              <a:ext cx="1800778" cy="1965043"/>
              <a:chOff x="0" y="-38100"/>
              <a:chExt cx="406400" cy="443471"/>
            </a:xfrm>
          </p:grpSpPr>
          <p:sp>
            <p:nvSpPr>
              <p:cNvPr id="230" name="Google Shape;230;p9"/>
              <p:cNvSpPr/>
              <p:nvPr/>
            </p:nvSpPr>
            <p:spPr>
              <a:xfrm>
                <a:off x="0" y="0"/>
                <a:ext cx="406400" cy="405371"/>
              </a:xfrm>
              <a:custGeom>
                <a:rect b="b" l="l" r="r" t="t"/>
                <a:pathLst>
                  <a:path extrusionOk="0" h="405371" w="406400">
                    <a:moveTo>
                      <a:pt x="202686" y="0"/>
                    </a:moveTo>
                    <a:lnTo>
                      <a:pt x="203714" y="0"/>
                    </a:lnTo>
                    <a:cubicBezTo>
                      <a:pt x="257470" y="0"/>
                      <a:pt x="309024" y="21354"/>
                      <a:pt x="347035" y="59365"/>
                    </a:cubicBezTo>
                    <a:cubicBezTo>
                      <a:pt x="385046" y="97376"/>
                      <a:pt x="406400" y="148930"/>
                      <a:pt x="406400" y="202686"/>
                    </a:cubicBezTo>
                    <a:lnTo>
                      <a:pt x="406400" y="202686"/>
                    </a:lnTo>
                    <a:cubicBezTo>
                      <a:pt x="406400" y="314626"/>
                      <a:pt x="315655" y="405371"/>
                      <a:pt x="203714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" name="Google Shape;231;p9"/>
              <p:cNvSpPr txBox="1"/>
              <p:nvPr/>
            </p:nvSpPr>
            <p:spPr>
              <a:xfrm>
                <a:off x="0" y="-38100"/>
                <a:ext cx="406400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75" lIns="46875" spcFirstLastPara="1" rIns="46875" wrap="square" tIns="46875">
                <a:noAutofit/>
              </a:bodyPr>
              <a:lstStyle/>
              <a:p>
                <a:pPr indent="0" lvl="0" marL="0" marR="0" rtl="0" algn="ctr">
                  <a:lnSpc>
                    <a:spcPct val="1866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2" name="Google Shape;232;p9"/>
            <p:cNvSpPr txBox="1"/>
            <p:nvPr/>
          </p:nvSpPr>
          <p:spPr>
            <a:xfrm>
              <a:off x="164321" y="446103"/>
              <a:ext cx="1472137" cy="820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6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/>
            </a:p>
          </p:txBody>
        </p:sp>
        <p:sp>
          <p:nvSpPr>
            <p:cNvPr id="233" name="Google Shape;233;p9"/>
            <p:cNvSpPr txBox="1"/>
            <p:nvPr/>
          </p:nvSpPr>
          <p:spPr>
            <a:xfrm>
              <a:off x="2181664" y="455627"/>
              <a:ext cx="5263494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16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10-15 cups</a:t>
              </a:r>
              <a:endParaRPr/>
            </a:p>
          </p:txBody>
        </p:sp>
      </p:grpSp>
      <p:grpSp>
        <p:nvGrpSpPr>
          <p:cNvPr id="234" name="Google Shape;234;p9"/>
          <p:cNvGrpSpPr/>
          <p:nvPr/>
        </p:nvGrpSpPr>
        <p:grpSpPr>
          <a:xfrm>
            <a:off x="9436952" y="5500914"/>
            <a:ext cx="5583868" cy="1473782"/>
            <a:chOff x="0" y="-168823"/>
            <a:chExt cx="7445158" cy="1965043"/>
          </a:xfrm>
        </p:grpSpPr>
        <p:grpSp>
          <p:nvGrpSpPr>
            <p:cNvPr id="235" name="Google Shape;235;p9"/>
            <p:cNvGrpSpPr/>
            <p:nvPr/>
          </p:nvGrpSpPr>
          <p:grpSpPr>
            <a:xfrm>
              <a:off x="0" y="-168823"/>
              <a:ext cx="1800778" cy="1965043"/>
              <a:chOff x="0" y="-38100"/>
              <a:chExt cx="406400" cy="443471"/>
            </a:xfrm>
          </p:grpSpPr>
          <p:sp>
            <p:nvSpPr>
              <p:cNvPr id="236" name="Google Shape;236;p9"/>
              <p:cNvSpPr/>
              <p:nvPr/>
            </p:nvSpPr>
            <p:spPr>
              <a:xfrm>
                <a:off x="0" y="0"/>
                <a:ext cx="406400" cy="405371"/>
              </a:xfrm>
              <a:custGeom>
                <a:rect b="b" l="l" r="r" t="t"/>
                <a:pathLst>
                  <a:path extrusionOk="0" h="405371" w="406400">
                    <a:moveTo>
                      <a:pt x="202686" y="0"/>
                    </a:moveTo>
                    <a:lnTo>
                      <a:pt x="203714" y="0"/>
                    </a:lnTo>
                    <a:cubicBezTo>
                      <a:pt x="257470" y="0"/>
                      <a:pt x="309024" y="21354"/>
                      <a:pt x="347035" y="59365"/>
                    </a:cubicBezTo>
                    <a:cubicBezTo>
                      <a:pt x="385046" y="97376"/>
                      <a:pt x="406400" y="148930"/>
                      <a:pt x="406400" y="202686"/>
                    </a:cubicBezTo>
                    <a:lnTo>
                      <a:pt x="406400" y="202686"/>
                    </a:lnTo>
                    <a:cubicBezTo>
                      <a:pt x="406400" y="314626"/>
                      <a:pt x="315655" y="405371"/>
                      <a:pt x="203714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" name="Google Shape;237;p9"/>
              <p:cNvSpPr txBox="1"/>
              <p:nvPr/>
            </p:nvSpPr>
            <p:spPr>
              <a:xfrm>
                <a:off x="0" y="-38100"/>
                <a:ext cx="406400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75" lIns="46875" spcFirstLastPara="1" rIns="46875" wrap="square" tIns="46875">
                <a:noAutofit/>
              </a:bodyPr>
              <a:lstStyle/>
              <a:p>
                <a:pPr indent="0" lvl="0" marL="0" marR="0" rtl="0" algn="ctr">
                  <a:lnSpc>
                    <a:spcPct val="1866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8" name="Google Shape;238;p9"/>
            <p:cNvSpPr txBox="1"/>
            <p:nvPr/>
          </p:nvSpPr>
          <p:spPr>
            <a:xfrm>
              <a:off x="164321" y="446103"/>
              <a:ext cx="1472137" cy="820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6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/>
            </a:p>
          </p:txBody>
        </p:sp>
        <p:sp>
          <p:nvSpPr>
            <p:cNvPr id="239" name="Google Shape;239;p9"/>
            <p:cNvSpPr txBox="1"/>
            <p:nvPr/>
          </p:nvSpPr>
          <p:spPr>
            <a:xfrm>
              <a:off x="2181664" y="484815"/>
              <a:ext cx="5263494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16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1 Rubber band </a:t>
              </a:r>
              <a:endParaRPr/>
            </a:p>
          </p:txBody>
        </p:sp>
      </p:grpSp>
      <p:grpSp>
        <p:nvGrpSpPr>
          <p:cNvPr id="240" name="Google Shape;240;p9"/>
          <p:cNvGrpSpPr/>
          <p:nvPr/>
        </p:nvGrpSpPr>
        <p:grpSpPr>
          <a:xfrm>
            <a:off x="9436952" y="7262250"/>
            <a:ext cx="5583868" cy="1473782"/>
            <a:chOff x="0" y="-168823"/>
            <a:chExt cx="7445158" cy="1965043"/>
          </a:xfrm>
        </p:grpSpPr>
        <p:grpSp>
          <p:nvGrpSpPr>
            <p:cNvPr id="241" name="Google Shape;241;p9"/>
            <p:cNvGrpSpPr/>
            <p:nvPr/>
          </p:nvGrpSpPr>
          <p:grpSpPr>
            <a:xfrm>
              <a:off x="0" y="-168823"/>
              <a:ext cx="1800778" cy="1965043"/>
              <a:chOff x="0" y="-38100"/>
              <a:chExt cx="406400" cy="443471"/>
            </a:xfrm>
          </p:grpSpPr>
          <p:sp>
            <p:nvSpPr>
              <p:cNvPr id="242" name="Google Shape;242;p9"/>
              <p:cNvSpPr/>
              <p:nvPr/>
            </p:nvSpPr>
            <p:spPr>
              <a:xfrm>
                <a:off x="0" y="0"/>
                <a:ext cx="406400" cy="405371"/>
              </a:xfrm>
              <a:custGeom>
                <a:rect b="b" l="l" r="r" t="t"/>
                <a:pathLst>
                  <a:path extrusionOk="0" h="405371" w="406400">
                    <a:moveTo>
                      <a:pt x="202686" y="0"/>
                    </a:moveTo>
                    <a:lnTo>
                      <a:pt x="203714" y="0"/>
                    </a:lnTo>
                    <a:cubicBezTo>
                      <a:pt x="257470" y="0"/>
                      <a:pt x="309024" y="21354"/>
                      <a:pt x="347035" y="59365"/>
                    </a:cubicBezTo>
                    <a:cubicBezTo>
                      <a:pt x="385046" y="97376"/>
                      <a:pt x="406400" y="148930"/>
                      <a:pt x="406400" y="202686"/>
                    </a:cubicBezTo>
                    <a:lnTo>
                      <a:pt x="406400" y="202686"/>
                    </a:lnTo>
                    <a:cubicBezTo>
                      <a:pt x="406400" y="314626"/>
                      <a:pt x="315655" y="405371"/>
                      <a:pt x="203714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" name="Google Shape;243;p9"/>
              <p:cNvSpPr txBox="1"/>
              <p:nvPr/>
            </p:nvSpPr>
            <p:spPr>
              <a:xfrm>
                <a:off x="0" y="-38100"/>
                <a:ext cx="406400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75" lIns="46875" spcFirstLastPara="1" rIns="46875" wrap="square" tIns="46875">
                <a:noAutofit/>
              </a:bodyPr>
              <a:lstStyle/>
              <a:p>
                <a:pPr indent="0" lvl="0" marL="0" marR="0" rtl="0" algn="ctr">
                  <a:lnSpc>
                    <a:spcPct val="1866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9"/>
            <p:cNvSpPr txBox="1"/>
            <p:nvPr/>
          </p:nvSpPr>
          <p:spPr>
            <a:xfrm>
              <a:off x="164321" y="446103"/>
              <a:ext cx="1472137" cy="820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6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/>
            </a:p>
          </p:txBody>
        </p:sp>
        <p:sp>
          <p:nvSpPr>
            <p:cNvPr id="245" name="Google Shape;245;p9"/>
            <p:cNvSpPr txBox="1"/>
            <p:nvPr/>
          </p:nvSpPr>
          <p:spPr>
            <a:xfrm>
              <a:off x="2181664" y="518153"/>
              <a:ext cx="5263494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16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4-6 yarn strings</a:t>
              </a:r>
              <a:endParaRPr/>
            </a:p>
          </p:txBody>
        </p:sp>
      </p:grpSp>
      <p:sp>
        <p:nvSpPr>
          <p:cNvPr id="246" name="Google Shape;246;p9"/>
          <p:cNvSpPr txBox="1"/>
          <p:nvPr/>
        </p:nvSpPr>
        <p:spPr>
          <a:xfrm>
            <a:off x="1227072" y="1627740"/>
            <a:ext cx="158340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446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Team Building Activity</a:t>
            </a:r>
            <a:endParaRPr/>
          </a:p>
        </p:txBody>
      </p:sp>
      <p:sp>
        <p:nvSpPr>
          <p:cNvPr id="247" name="Google Shape;247;p9"/>
          <p:cNvSpPr txBox="1"/>
          <p:nvPr/>
        </p:nvSpPr>
        <p:spPr>
          <a:xfrm>
            <a:off x="3105825" y="8736050"/>
            <a:ext cx="5583900" cy="42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https://www.windsorcharteracademy.org/cup-stacking-tournament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